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8"/>
  </p:notesMasterIdLst>
  <p:sldIdLst>
    <p:sldId id="256" r:id="rId2"/>
    <p:sldId id="258" r:id="rId3"/>
    <p:sldId id="257" r:id="rId4"/>
    <p:sldId id="259" r:id="rId5"/>
    <p:sldId id="280" r:id="rId6"/>
    <p:sldId id="260" r:id="rId7"/>
    <p:sldId id="281" r:id="rId8"/>
    <p:sldId id="261" r:id="rId9"/>
    <p:sldId id="282" r:id="rId10"/>
    <p:sldId id="264" r:id="rId11"/>
    <p:sldId id="294" r:id="rId12"/>
    <p:sldId id="283" r:id="rId13"/>
    <p:sldId id="295" r:id="rId14"/>
    <p:sldId id="274" r:id="rId15"/>
    <p:sldId id="284" r:id="rId16"/>
    <p:sldId id="265" r:id="rId17"/>
    <p:sldId id="275" r:id="rId18"/>
    <p:sldId id="293" r:id="rId19"/>
    <p:sldId id="285" r:id="rId20"/>
    <p:sldId id="263" r:id="rId21"/>
    <p:sldId id="267" r:id="rId22"/>
    <p:sldId id="286" r:id="rId23"/>
    <p:sldId id="276" r:id="rId24"/>
    <p:sldId id="266" r:id="rId25"/>
    <p:sldId id="287" r:id="rId26"/>
    <p:sldId id="279" r:id="rId27"/>
    <p:sldId id="277" r:id="rId28"/>
    <p:sldId id="271" r:id="rId29"/>
    <p:sldId id="288" r:id="rId30"/>
    <p:sldId id="272" r:id="rId31"/>
    <p:sldId id="268" r:id="rId32"/>
    <p:sldId id="289" r:id="rId33"/>
    <p:sldId id="278" r:id="rId34"/>
    <p:sldId id="273" r:id="rId35"/>
    <p:sldId id="262" r:id="rId36"/>
    <p:sldId id="270" r:id="rId37"/>
  </p:sldIdLst>
  <p:sldSz cx="12192000" cy="6858000"/>
  <p:notesSz cx="6797675" cy="99266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8" d="100"/>
          <a:sy n="108" d="100"/>
        </p:scale>
        <p:origin x="678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AF3A68A-6061-4E61-97E9-CC946123068B}" type="datetimeFigureOut">
              <a:rPr lang="ru-RU" smtClean="0"/>
              <a:t>23.12.2024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B245BB-AE5C-49F6-B72F-6C5C1219A2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95522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B245BB-AE5C-49F6-B72F-6C5C1219A214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3553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2FBDA4-5C7A-4C38-B389-32AB1C81FE98}" type="datetimeFigureOut">
              <a:rPr lang="ru-RU" smtClean="0"/>
              <a:t>23.12.2024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7D4956-F375-49A1-9809-F8722B0BAE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60354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2FBDA4-5C7A-4C38-B389-32AB1C81FE98}" type="datetimeFigureOut">
              <a:rPr lang="ru-RU" smtClean="0"/>
              <a:t>23.12.2024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7D4956-F375-49A1-9809-F8722B0BAE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03895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2FBDA4-5C7A-4C38-B389-32AB1C81FE98}" type="datetimeFigureOut">
              <a:rPr lang="ru-RU" smtClean="0"/>
              <a:t>23.12.2024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7D4956-F375-49A1-9809-F8722B0BAE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99108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2FBDA4-5C7A-4C38-B389-32AB1C81FE98}" type="datetimeFigureOut">
              <a:rPr lang="ru-RU" smtClean="0"/>
              <a:t>23.12.2024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7D4956-F375-49A1-9809-F8722B0BAE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93487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2FBDA4-5C7A-4C38-B389-32AB1C81FE98}" type="datetimeFigureOut">
              <a:rPr lang="ru-RU" smtClean="0"/>
              <a:t>23.12.2024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7D4956-F375-49A1-9809-F8722B0BAE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67143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2FBDA4-5C7A-4C38-B389-32AB1C81FE98}" type="datetimeFigureOut">
              <a:rPr lang="ru-RU" smtClean="0"/>
              <a:t>23.12.2024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7D4956-F375-49A1-9809-F8722B0BAE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6050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2FBDA4-5C7A-4C38-B389-32AB1C81FE98}" type="datetimeFigureOut">
              <a:rPr lang="ru-RU" smtClean="0"/>
              <a:t>23.12.2024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7D4956-F375-49A1-9809-F8722B0BAE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29386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2FBDA4-5C7A-4C38-B389-32AB1C81FE98}" type="datetimeFigureOut">
              <a:rPr lang="ru-RU" smtClean="0"/>
              <a:t>23.12.2024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7D4956-F375-49A1-9809-F8722B0BAE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56283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2FBDA4-5C7A-4C38-B389-32AB1C81FE98}" type="datetimeFigureOut">
              <a:rPr lang="ru-RU" smtClean="0"/>
              <a:t>23.12.2024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7D4956-F375-49A1-9809-F8722B0BAE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17103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2FBDA4-5C7A-4C38-B389-32AB1C81FE98}" type="datetimeFigureOut">
              <a:rPr lang="ru-RU" smtClean="0"/>
              <a:t>23.12.2024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7D4956-F375-49A1-9809-F8722B0BAE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48591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2FBDA4-5C7A-4C38-B389-32AB1C81FE98}" type="datetimeFigureOut">
              <a:rPr lang="ru-RU" smtClean="0"/>
              <a:t>23.12.2024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7D4956-F375-49A1-9809-F8722B0BAE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8578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2FBDA4-5C7A-4C38-B389-32AB1C81FE98}" type="datetimeFigureOut">
              <a:rPr lang="ru-RU" smtClean="0"/>
              <a:t>23.12.2024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7D4956-F375-49A1-9809-F8722B0BAE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4433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17963" y="2410691"/>
            <a:ext cx="9144000" cy="1902836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r>
              <a:rPr lang="uk-UA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Комплексна програма </a:t>
            </a:r>
            <a:br>
              <a:rPr lang="uk-UA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розвитку культури, туризму, молоді та охорони культурної спадщини Тростянецької міської територіальної громади на 2025-2027 рр.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618599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559323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uk-UA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КЗ «Центр культурних послуг» ТМР</a:t>
            </a:r>
            <a:endParaRPr lang="ru-RU" sz="32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432818"/>
            <a:ext cx="10515600" cy="4451148"/>
          </a:xfrm>
          <a:solidFill>
            <a:schemeClr val="accent4">
              <a:lumMod val="20000"/>
              <a:lumOff val="80000"/>
            </a:schemeClr>
          </a:solidFill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uk-UA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Завдання та заходи:</a:t>
            </a:r>
          </a:p>
          <a:p>
            <a:pPr marL="0" indent="0">
              <a:buNone/>
            </a:pPr>
            <a:r>
              <a:rPr lang="uk-UA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1) Розвиток, відновлення та модернізація клубних закладів, поліпшення матеріально-технічної бази</a:t>
            </a:r>
          </a:p>
          <a:p>
            <a:pPr>
              <a:buFontTx/>
              <a:buChar char="-"/>
            </a:pP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створення «Центру культури і дозвілля» на базі </a:t>
            </a:r>
            <a:r>
              <a:rPr lang="uk-UA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Білківського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СБК ((виготовлення ПКД - 2025 р. – </a:t>
            </a:r>
            <a:r>
              <a:rPr lang="uk-UA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150,0 тис. грн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.), 2026 – 2027 р. </a:t>
            </a:r>
            <a:r>
              <a:rPr lang="uk-UA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8000,0 тис. грн.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); </a:t>
            </a:r>
          </a:p>
          <a:p>
            <a:pPr>
              <a:buFontTx/>
              <a:buChar char="-"/>
            </a:pP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створення «Культурно-спортивного комплексу» на базі Солдатського СБК (2027 р. - </a:t>
            </a:r>
            <a:r>
              <a:rPr lang="uk-UA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3000,0 тис. грн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.); </a:t>
            </a:r>
          </a:p>
          <a:p>
            <a:pPr>
              <a:buFontTx/>
              <a:buChar char="-"/>
            </a:pP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створення «Центру культури та родинного дозвілля» на базі </a:t>
            </a:r>
            <a:r>
              <a:rPr lang="uk-UA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Семереньківського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СБК (виготовлення ПКД - 2025 р. – </a:t>
            </a:r>
            <a:r>
              <a:rPr lang="uk-UA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100,0 тис. грн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.), 2026 р. – </a:t>
            </a:r>
            <a:r>
              <a:rPr lang="uk-UA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4000,0 тис. грн.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)); </a:t>
            </a:r>
          </a:p>
          <a:p>
            <a:pPr marL="0" indent="0">
              <a:buNone/>
            </a:pPr>
            <a:endParaRPr lang="uk-UA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9857057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>
            <a:extLst>
              <a:ext uri="{FF2B5EF4-FFF2-40B4-BE49-F238E27FC236}">
                <a16:creationId xmlns:a16="http://schemas.microsoft.com/office/drawing/2014/main" id="{8631A92A-A426-4908-8FCD-44EFC9129B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68898" y="240145"/>
            <a:ext cx="9454201" cy="1108364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uk-UA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Розробка проектної документації реконструкції будинку культури в с. Солдатське  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C837AAB8-FA47-4E1C-89A2-6A16C4FC8E7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122" t="3797" r="2554" b="3054"/>
          <a:stretch/>
        </p:blipFill>
        <p:spPr>
          <a:xfrm>
            <a:off x="1368898" y="1513146"/>
            <a:ext cx="9454201" cy="52731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652245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583786"/>
            <a:ext cx="10515600" cy="559323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uk-UA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КЗ «Центр культурних послуг» ТМР</a:t>
            </a:r>
            <a:endParaRPr lang="ru-RU" sz="32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746894"/>
            <a:ext cx="10515600" cy="3979651"/>
          </a:xfrm>
          <a:solidFill>
            <a:schemeClr val="accent4">
              <a:lumMod val="20000"/>
              <a:lumOff val="80000"/>
            </a:schemeClr>
          </a:solidFill>
        </p:spPr>
        <p:txBody>
          <a:bodyPr>
            <a:noAutofit/>
          </a:bodyPr>
          <a:lstStyle/>
          <a:p>
            <a:pPr>
              <a:buFontTx/>
              <a:buChar char="-"/>
            </a:pP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капітальний та поточний ремонт </a:t>
            </a:r>
            <a:r>
              <a:rPr lang="uk-UA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Мащанського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uk-UA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Олексинського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uk-UA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Семеренківського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uk-UA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Смородинського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uk-UA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Станівського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uk-UA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Мартинівського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uk-UA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Радомлянського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uk-UA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Крамчанського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ОДР, </a:t>
            </a:r>
            <a:r>
              <a:rPr lang="uk-UA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Дернівського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uk-UA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Микитівського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uk-UA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Люджанського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uk-UA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Криничанського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uk-UA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Печинського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uk-UA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Лучанського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uk-UA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Артемо-Растівського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сільських клубів (2025 – 2027 р. </a:t>
            </a:r>
            <a:r>
              <a:rPr lang="uk-UA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2685,0 тис. грн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.);</a:t>
            </a:r>
          </a:p>
          <a:p>
            <a:pPr>
              <a:buFontTx/>
              <a:buChar char="-"/>
            </a:pP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капітальний ремонт міського клубу «Ветеран» (2026 р. – </a:t>
            </a:r>
            <a:r>
              <a:rPr lang="uk-UA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350,0 тис. грн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.); </a:t>
            </a:r>
          </a:p>
          <a:p>
            <a:pPr>
              <a:buFontTx/>
              <a:buChar char="-"/>
            </a:pP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поточний ремонт Цукрозаводського міського клубу (встановлення вікон та ремонт ганку (2025 р. – </a:t>
            </a:r>
            <a:r>
              <a:rPr lang="uk-UA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158,0 тис. грн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.);</a:t>
            </a:r>
          </a:p>
          <a:p>
            <a:pPr>
              <a:buFontTx/>
              <a:buChar char="-"/>
            </a:pPr>
            <a:r>
              <a:rPr lang="uk-UA" sz="2400">
                <a:latin typeface="Times New Roman" panose="02020603050405020304" pitchFamily="18" charset="0"/>
                <a:cs typeface="Times New Roman" panose="02020603050405020304" pitchFamily="18" charset="0"/>
              </a:rPr>
              <a:t>капітальний 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ремонт </a:t>
            </a:r>
            <a:r>
              <a:rPr lang="uk-UA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кулуар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ЦКП (2025 р. – </a:t>
            </a:r>
            <a:r>
              <a:rPr lang="uk-UA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250,0 тис. грн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.);</a:t>
            </a:r>
          </a:p>
          <a:p>
            <a:pPr>
              <a:buFontTx/>
              <a:buChar char="-"/>
            </a:pP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облаштування блочно-модульної котельні (2025 р. – </a:t>
            </a:r>
            <a:r>
              <a:rPr lang="uk-UA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100,0 тис. грн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.)</a:t>
            </a:r>
          </a:p>
          <a:p>
            <a:pPr marL="0" indent="0">
              <a:buNone/>
            </a:pPr>
            <a:endParaRPr lang="uk-UA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756460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Місце для вмісту 3">
            <a:extLst>
              <a:ext uri="{FF2B5EF4-FFF2-40B4-BE49-F238E27FC236}">
                <a16:creationId xmlns:a16="http://schemas.microsoft.com/office/drawing/2014/main" id="{5833F9B5-536E-47E2-9F56-B690B281FDF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87056" y="202018"/>
            <a:ext cx="10334898" cy="574158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uk-UA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Облаштування блочно – модульної котельні</a:t>
            </a: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615A16E9-7A93-434A-A322-48C111F6C5F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222" b="8556"/>
          <a:stretch/>
        </p:blipFill>
        <p:spPr>
          <a:xfrm>
            <a:off x="2812523" y="1096605"/>
            <a:ext cx="6683964" cy="55625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688686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663299"/>
            <a:ext cx="10515600" cy="559323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uk-UA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КЗ «Центр культурних послуг» ТМР</a:t>
            </a:r>
            <a:endParaRPr lang="ru-RU" sz="32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681030"/>
            <a:ext cx="10515600" cy="4570683"/>
          </a:xfrm>
          <a:solidFill>
            <a:schemeClr val="accent4">
              <a:lumMod val="20000"/>
              <a:lumOff val="80000"/>
            </a:schemeClr>
          </a:solidFill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uk-UA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2)  Придбання обладнання, оргтехніки та реквізиту</a:t>
            </a:r>
          </a:p>
          <a:p>
            <a:pPr>
              <a:lnSpc>
                <a:spcPct val="100000"/>
              </a:lnSpc>
              <a:buFontTx/>
              <a:buChar char="-"/>
            </a:pP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звукового та світлового обладнання (2025 – 2027 р.  </a:t>
            </a:r>
            <a:r>
              <a:rPr lang="uk-UA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400,0 тис. грн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.); </a:t>
            </a:r>
          </a:p>
          <a:p>
            <a:pPr>
              <a:lnSpc>
                <a:spcPct val="100000"/>
              </a:lnSpc>
              <a:buFontTx/>
              <a:buChar char="-"/>
            </a:pP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сценічних костюмів та реквізиту (2025 – 2026 р. </a:t>
            </a:r>
            <a:r>
              <a:rPr lang="uk-UA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100,0 тис. грн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.);</a:t>
            </a:r>
          </a:p>
          <a:p>
            <a:pPr>
              <a:lnSpc>
                <a:spcPct val="100000"/>
              </a:lnSpc>
              <a:buFontTx/>
              <a:buChar char="-"/>
            </a:pP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оргтехніки (2025 р., 2027 р.  </a:t>
            </a:r>
            <a:r>
              <a:rPr lang="uk-UA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270,0 тис. грн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.) </a:t>
            </a:r>
          </a:p>
          <a:p>
            <a:pPr marL="0" indent="0">
              <a:buNone/>
            </a:pPr>
            <a:endParaRPr lang="uk-UA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AutoNum type="arabicParenR" startAt="3"/>
            </a:pPr>
            <a:r>
              <a:rPr lang="uk-UA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Розвиток аматорських художніх колективів та </a:t>
            </a:r>
            <a:r>
              <a:rPr lang="uk-UA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об’єднаннь</a:t>
            </a:r>
            <a:endParaRPr lang="uk-UA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Tx/>
              <a:buChar char="-"/>
            </a:pP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участь колективів в обласних, Всеукраїнських, Міжнародних фестивалях і конкурсах (2025 – 2027 р.  </a:t>
            </a:r>
            <a:r>
              <a:rPr lang="uk-UA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90,0 тис. грн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.);</a:t>
            </a:r>
          </a:p>
          <a:p>
            <a:pPr>
              <a:buFontTx/>
              <a:buChar char="-"/>
            </a:pP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організація та проведення культурно-масових заходів, виставок (2025 – 2027 р. </a:t>
            </a:r>
            <a:r>
              <a:rPr lang="uk-UA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65,0 тис. грн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.)</a:t>
            </a:r>
          </a:p>
        </p:txBody>
      </p:sp>
    </p:spTree>
    <p:extLst>
      <p:ext uri="{BB962C8B-B14F-4D97-AF65-F5344CB8AC3E}">
        <p14:creationId xmlns:p14="http://schemas.microsoft.com/office/powerpoint/2010/main" val="222088408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474456"/>
            <a:ext cx="10515600" cy="559323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uk-UA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КЗ «Центр культурних послуг» ТМР</a:t>
            </a:r>
            <a:endParaRPr lang="ru-RU" sz="32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933477"/>
            <a:ext cx="10515600" cy="1912967"/>
          </a:xfrm>
          <a:solidFill>
            <a:schemeClr val="accent4">
              <a:lumMod val="20000"/>
              <a:lumOff val="80000"/>
            </a:schemeClr>
          </a:solidFill>
        </p:spPr>
        <p:txBody>
          <a:bodyPr>
            <a:noAutofit/>
          </a:bodyPr>
          <a:lstStyle/>
          <a:p>
            <a:r>
              <a:rPr lang="ru-RU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Загальний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обсяг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фінансування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заходів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Програми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uk-UA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23233,0 тис. грн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., у тому числі:</a:t>
            </a:r>
          </a:p>
          <a:p>
            <a:pPr>
              <a:buFontTx/>
              <a:buChar char="-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бюджет міської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територіальної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громади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uk-UA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9543,0 тис. грн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.; </a:t>
            </a:r>
          </a:p>
          <a:p>
            <a:pPr>
              <a:buFontTx/>
              <a:buChar char="-"/>
            </a:pP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кошти інших джерел - </a:t>
            </a:r>
            <a:r>
              <a:rPr lang="uk-UA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13690,0 тис. грн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2446222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760290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Autofit/>
          </a:bodyPr>
          <a:lstStyle/>
          <a:p>
            <a:pPr algn="ctr"/>
            <a:r>
              <a:rPr lang="uk-UA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КЗ ТМР «Тростянецька  дитяча музична школа імені.     П.І. Чайковського»</a:t>
            </a:r>
            <a:endParaRPr lang="ru-RU" sz="32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335228"/>
            <a:ext cx="10515600" cy="5304111"/>
          </a:xfrm>
          <a:solidFill>
            <a:schemeClr val="accent4">
              <a:lumMod val="20000"/>
              <a:lumOff val="80000"/>
            </a:schemeClr>
          </a:solidFill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uk-UA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Завдання та заходи:</a:t>
            </a:r>
          </a:p>
          <a:p>
            <a:pPr marL="342900" indent="-342900">
              <a:buAutoNum type="arabicParenR"/>
            </a:pPr>
            <a:r>
              <a:rPr lang="uk-UA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Розвиток та модернізація навчально-виховної та матеріально-технічної бази </a:t>
            </a:r>
          </a:p>
          <a:p>
            <a:pPr>
              <a:lnSpc>
                <a:spcPct val="110000"/>
              </a:lnSpc>
              <a:buFontTx/>
              <a:buChar char="-"/>
            </a:pP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капітальні і поточні ремонти (капітальний ремонт даху (2026 р. – </a:t>
            </a:r>
            <a:r>
              <a:rPr lang="uk-UA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1000,0 тис. грн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.); </a:t>
            </a:r>
          </a:p>
          <a:p>
            <a:pPr>
              <a:lnSpc>
                <a:spcPct val="110000"/>
              </a:lnSpc>
              <a:buFontTx/>
              <a:buChar char="-"/>
            </a:pP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капітальний ремонт та </a:t>
            </a:r>
            <a:r>
              <a:rPr lang="uk-UA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термомодернізація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закладу(2026 р. – </a:t>
            </a:r>
            <a:r>
              <a:rPr lang="uk-UA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1000,0 тис. грн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.); </a:t>
            </a:r>
          </a:p>
          <a:p>
            <a:pPr>
              <a:lnSpc>
                <a:spcPct val="110000"/>
              </a:lnSpc>
              <a:buFontTx/>
              <a:buChar char="-"/>
            </a:pP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капітальний ремонт актового залу(2026 р. – </a:t>
            </a:r>
            <a:r>
              <a:rPr lang="uk-UA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500,0 тис. грн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.); </a:t>
            </a:r>
          </a:p>
          <a:p>
            <a:pPr>
              <a:lnSpc>
                <a:spcPct val="110000"/>
              </a:lnSpc>
              <a:buFontTx/>
              <a:buChar char="-"/>
            </a:pP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облаштування ресурсної кімнати (2025 р . – </a:t>
            </a:r>
            <a:r>
              <a:rPr lang="uk-UA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15,0 тис. грн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.); </a:t>
            </a:r>
          </a:p>
          <a:p>
            <a:pPr>
              <a:lnSpc>
                <a:spcPct val="110000"/>
              </a:lnSpc>
              <a:buFontTx/>
              <a:buChar char="-"/>
            </a:pP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придбання музичних інструментів (2025 - 2027 р. </a:t>
            </a:r>
            <a:r>
              <a:rPr lang="uk-UA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689,0 тис. грн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.); </a:t>
            </a:r>
          </a:p>
          <a:p>
            <a:pPr>
              <a:lnSpc>
                <a:spcPct val="110000"/>
              </a:lnSpc>
              <a:buFontTx/>
              <a:buChar char="-"/>
            </a:pP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придбання комп’ютерної техніки (2025 - 2027 р. </a:t>
            </a:r>
            <a:r>
              <a:rPr lang="uk-UA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118,0 тис. грн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); </a:t>
            </a:r>
          </a:p>
        </p:txBody>
      </p:sp>
    </p:spTree>
    <p:extLst>
      <p:ext uri="{BB962C8B-B14F-4D97-AF65-F5344CB8AC3E}">
        <p14:creationId xmlns:p14="http://schemas.microsoft.com/office/powerpoint/2010/main" val="324210420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514213"/>
            <a:ext cx="10515600" cy="760290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Autofit/>
          </a:bodyPr>
          <a:lstStyle/>
          <a:p>
            <a:pPr algn="ctr"/>
            <a:r>
              <a:rPr lang="uk-UA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КЗ ТМР «Тростянецька  дитяча музична школа імені П.І. Чайковського»</a:t>
            </a:r>
            <a:endParaRPr lang="ru-RU" sz="32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763228"/>
            <a:ext cx="10515600" cy="4021346"/>
          </a:xfrm>
          <a:solidFill>
            <a:schemeClr val="accent4">
              <a:lumMod val="20000"/>
              <a:lumOff val="80000"/>
            </a:schemeClr>
          </a:solidFill>
        </p:spPr>
        <p:txBody>
          <a:bodyPr>
            <a:noAutofit/>
          </a:bodyPr>
          <a:lstStyle/>
          <a:p>
            <a:pPr lvl="0">
              <a:lnSpc>
                <a:spcPct val="110000"/>
              </a:lnSpc>
              <a:buFontTx/>
              <a:buChar char="-"/>
            </a:pPr>
            <a:r>
              <a:rPr lang="uk-UA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придбання інтерактивного обладнання (2026 - 2027 р. </a:t>
            </a:r>
            <a:r>
              <a:rPr lang="uk-UA" sz="24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100,0 тис. грн</a:t>
            </a:r>
            <a:r>
              <a:rPr lang="uk-UA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.); </a:t>
            </a:r>
          </a:p>
          <a:p>
            <a:pPr lvl="0">
              <a:lnSpc>
                <a:spcPct val="110000"/>
              </a:lnSpc>
              <a:buFontTx/>
              <a:buChar char="-"/>
            </a:pPr>
            <a:r>
              <a:rPr lang="uk-UA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ремонт та настройка музичних інструментів (2026 – 2027 р.  </a:t>
            </a:r>
            <a:r>
              <a:rPr lang="uk-UA" sz="24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30,0 тис. грн</a:t>
            </a:r>
            <a:r>
              <a:rPr lang="uk-UA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.)</a:t>
            </a:r>
          </a:p>
          <a:p>
            <a:pPr marL="0" indent="0">
              <a:buNone/>
            </a:pPr>
            <a:endParaRPr lang="uk-UA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AutoNum type="arabicParenR" startAt="2"/>
            </a:pPr>
            <a:r>
              <a:rPr lang="uk-UA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Проведення навчально-виховних, культурно-мистецьких заходів 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>
              <a:buFontTx/>
              <a:buChar char="-"/>
            </a:pP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проведення Відкритого регіонального конкурсу юних музикантів «Зірковий дощ»(2025 – 2027 р. </a:t>
            </a:r>
            <a:r>
              <a:rPr lang="uk-UA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45,0 тис. грн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); </a:t>
            </a:r>
          </a:p>
          <a:p>
            <a:pPr>
              <a:buFontTx/>
              <a:buChar char="-"/>
            </a:pP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участь учнів та викладачів в навчальних та творчих заходах, семінарах та інше, участь керівників та викладачів в семінарах та майстер-класах (2025 – 2027 р.  </a:t>
            </a:r>
            <a:r>
              <a:rPr lang="uk-UA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24,0 тис. грн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.))</a:t>
            </a:r>
          </a:p>
          <a:p>
            <a:pPr marL="0" indent="0">
              <a:buNone/>
            </a:pPr>
            <a:endParaRPr lang="uk-UA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1649556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633482"/>
            <a:ext cx="10515600" cy="760290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Autofit/>
          </a:bodyPr>
          <a:lstStyle/>
          <a:p>
            <a:pPr algn="ctr"/>
            <a:r>
              <a:rPr lang="uk-UA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КЗ ТМР «Тростянецька  дитяча музична школа      імені  П.І. Чайковського»</a:t>
            </a:r>
            <a:endParaRPr lang="ru-RU" sz="32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2395819"/>
            <a:ext cx="10515600" cy="1848190"/>
          </a:xfrm>
          <a:solidFill>
            <a:schemeClr val="accent4">
              <a:lumMod val="20000"/>
              <a:lumOff val="80000"/>
            </a:schemeClr>
          </a:solidFill>
        </p:spPr>
        <p:txBody>
          <a:bodyPr>
            <a:noAutofit/>
          </a:bodyPr>
          <a:lstStyle/>
          <a:p>
            <a:pPr lvl="0"/>
            <a:r>
              <a:rPr lang="ru-RU" sz="2400" b="1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Загальний</a:t>
            </a:r>
            <a:r>
              <a:rPr lang="ru-RU" sz="24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обсяг</a:t>
            </a:r>
            <a:r>
              <a:rPr lang="ru-RU" sz="24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фінансування</a:t>
            </a:r>
            <a:r>
              <a:rPr lang="ru-RU" sz="24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заходів</a:t>
            </a:r>
            <a:r>
              <a:rPr lang="ru-RU" sz="24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Програми</a:t>
            </a:r>
            <a:r>
              <a:rPr lang="ru-RU" sz="24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uk-UA" sz="24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3750,0 тис. грн</a:t>
            </a:r>
            <a:r>
              <a:rPr lang="uk-UA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., у тому числі:</a:t>
            </a:r>
          </a:p>
          <a:p>
            <a:pPr lvl="0">
              <a:buFontTx/>
              <a:buChar char="-"/>
            </a:pPr>
            <a:r>
              <a:rPr lang="ru-RU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бюджет міської </a:t>
            </a:r>
            <a:r>
              <a:rPr lang="ru-RU" sz="2400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територіальної</a:t>
            </a:r>
            <a:r>
              <a:rPr lang="ru-RU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громади</a:t>
            </a:r>
            <a:r>
              <a:rPr lang="ru-RU" sz="24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3712,7 тис. грн</a:t>
            </a:r>
            <a:r>
              <a:rPr lang="uk-UA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., </a:t>
            </a:r>
          </a:p>
          <a:p>
            <a:pPr lvl="0">
              <a:buFontTx/>
              <a:buChar char="-"/>
            </a:pPr>
            <a:r>
              <a:rPr lang="uk-UA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кошти інших джерел </a:t>
            </a:r>
            <a:r>
              <a:rPr lang="uk-UA" sz="24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37,3 тис. грн.</a:t>
            </a:r>
            <a:endParaRPr lang="uk-UA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8134772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569372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КЗ ТМР «</a:t>
            </a:r>
            <a:r>
              <a:rPr lang="ru-RU" sz="3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Тростянецька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публічна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бібліотека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366299"/>
            <a:ext cx="10515600" cy="4696572"/>
          </a:xfrm>
          <a:solidFill>
            <a:schemeClr val="accent4">
              <a:lumMod val="20000"/>
              <a:lumOff val="80000"/>
            </a:schemeClr>
          </a:solidFill>
        </p:spPr>
        <p:txBody>
          <a:bodyPr>
            <a:noAutofit/>
          </a:bodyPr>
          <a:lstStyle/>
          <a:p>
            <a:pPr marL="0" indent="0">
              <a:lnSpc>
                <a:spcPct val="100000"/>
              </a:lnSpc>
              <a:buNone/>
            </a:pPr>
            <a:r>
              <a:rPr lang="uk-UA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Завдання та заходи:</a:t>
            </a:r>
          </a:p>
          <a:p>
            <a:pPr marL="342900" indent="-342900">
              <a:lnSpc>
                <a:spcPct val="100000"/>
              </a:lnSpc>
              <a:buAutoNum type="arabicParenR"/>
            </a:pPr>
            <a:r>
              <a:rPr lang="uk-UA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Модернізація та трансформація бібліотек у сучасні культурно-освітні та </a:t>
            </a:r>
            <a:r>
              <a:rPr lang="uk-UA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дозвіллєві</a:t>
            </a:r>
            <a:r>
              <a:rPr lang="uk-UA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простори</a:t>
            </a:r>
            <a:endParaRPr lang="uk-UA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0000"/>
              </a:lnSpc>
              <a:buFontTx/>
              <a:buChar char="-"/>
            </a:pP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поточний ремонт  приміщень </a:t>
            </a:r>
            <a:r>
              <a:rPr lang="uk-UA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дозвіллєвого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простору </a:t>
            </a:r>
            <a:r>
              <a:rPr lang="uk-UA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Білківської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сільської бібліотеки-філії (2025 р. </a:t>
            </a:r>
            <a:r>
              <a:rPr lang="uk-UA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250,0 тис. грн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.)</a:t>
            </a:r>
          </a:p>
          <a:p>
            <a:pPr>
              <a:lnSpc>
                <a:spcPct val="100000"/>
              </a:lnSpc>
              <a:buFontTx/>
              <a:buChar char="-"/>
            </a:pP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капітальний ремонт  приміщень Полянської сільської бібліотеки-філії (2026 р. </a:t>
            </a:r>
            <a:r>
              <a:rPr lang="uk-UA" sz="2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570,0 тис. грн.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)</a:t>
            </a:r>
          </a:p>
          <a:p>
            <a:pPr>
              <a:lnSpc>
                <a:spcPct val="100000"/>
              </a:lnSpc>
              <a:buFontTx/>
              <a:buChar char="-"/>
            </a:pP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капітальний ремонт  приміщень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Криничанської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сільської бібліотеки-філії (2027 р. </a:t>
            </a:r>
            <a:r>
              <a:rPr lang="uk-UA" sz="2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470,0 тис. грн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.)</a:t>
            </a:r>
            <a:endParaRPr lang="uk-UA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0000"/>
              </a:lnSpc>
              <a:buFontTx/>
              <a:buChar char="-"/>
            </a:pP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придбання меблів та обладнання (2025 – 2027 р. </a:t>
            </a:r>
            <a:r>
              <a:rPr lang="uk-UA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525,9 тис. грн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.)</a:t>
            </a:r>
          </a:p>
          <a:p>
            <a:pPr marL="0" indent="0">
              <a:lnSpc>
                <a:spcPct val="100000"/>
              </a:lnSpc>
              <a:buNone/>
            </a:pPr>
            <a:endParaRPr lang="uk-UA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0000"/>
              </a:lnSpc>
              <a:buNone/>
            </a:pP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40183230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00471"/>
            <a:ext cx="10515600" cy="623165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uk-UA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Основні дані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410653"/>
            <a:ext cx="10515600" cy="4344103"/>
          </a:xfrm>
          <a:solidFill>
            <a:schemeClr val="accent4">
              <a:lumMod val="20000"/>
              <a:lumOff val="80000"/>
            </a:schemeClr>
          </a:solidFill>
        </p:spPr>
        <p:txBody>
          <a:bodyPr/>
          <a:lstStyle/>
          <a:p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Головний розробник програми: відділ культури, туризму, молоді та спорту Тростянецької міської ради;</a:t>
            </a:r>
          </a:p>
          <a:p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Співвиконавці (учасники) програми: КЗ ТМР «Тростянецька публічна бібліотека»; КЗ «Центр культурних послуг» ТМР; КЗ ТМР «Тростянецька  дитяча музична школа імені. П.І. Чайковського»; КЗ ТМР «Музейно-виставковий центр «Тростянецький»; КУ ТМР «Молодіжний центр «КОРОБКА»»;</a:t>
            </a:r>
          </a:p>
          <a:p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Термін реалізації програми: 2025-2027 рр.;</a:t>
            </a:r>
          </a:p>
          <a:p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Загальний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обсяг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фінансування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заходів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59965,9 тис. грн., у тому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числі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за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рахунок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коштів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бюджету міської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територіальної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громади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28622,6 тис. грн., за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рахунок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коштів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інших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джерел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31343,3 тис. грн.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3013926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569372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КЗ ТМР «</a:t>
            </a:r>
            <a:r>
              <a:rPr lang="ru-RU" sz="3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Тротянецька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публічна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бібліотека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336834"/>
            <a:ext cx="10515600" cy="5242465"/>
          </a:xfrm>
          <a:solidFill>
            <a:schemeClr val="accent4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marL="0" lvl="0" indent="0">
              <a:lnSpc>
                <a:spcPct val="100000"/>
              </a:lnSpc>
              <a:buNone/>
            </a:pPr>
            <a:r>
              <a:rPr lang="uk-UA" sz="24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2) Розвиток інформаційно-технологічної інфраструктури бібліотек </a:t>
            </a:r>
          </a:p>
          <a:p>
            <a:pPr marL="0" lvl="0" indent="0">
              <a:lnSpc>
                <a:spcPct val="100000"/>
              </a:lnSpc>
              <a:buNone/>
            </a:pPr>
            <a:r>
              <a:rPr lang="uk-UA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 придбання комп’ютерної техніки та обладнання (2025 – 2027 р. </a:t>
            </a:r>
            <a:r>
              <a:rPr lang="uk-UA" sz="24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365,0 тис. грн</a:t>
            </a:r>
            <a:r>
              <a:rPr lang="uk-UA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.);</a:t>
            </a:r>
          </a:p>
          <a:p>
            <a:pPr lvl="0">
              <a:lnSpc>
                <a:spcPct val="100000"/>
              </a:lnSpc>
              <a:buFontTx/>
              <a:buChar char="-"/>
            </a:pPr>
            <a:r>
              <a:rPr lang="uk-UA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створення електронного каталогу КОХА (2025 – 2027 р.  </a:t>
            </a:r>
            <a:r>
              <a:rPr lang="uk-UA" sz="24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82,0 тис. грн</a:t>
            </a:r>
            <a:r>
              <a:rPr lang="uk-UA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.); </a:t>
            </a:r>
          </a:p>
          <a:p>
            <a:pPr lvl="0">
              <a:lnSpc>
                <a:spcPct val="100000"/>
              </a:lnSpc>
              <a:buFontTx/>
              <a:buChar char="-"/>
            </a:pPr>
            <a:r>
              <a:rPr lang="uk-UA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проведення та обслуговування мережі інтернет (2025 – 2027 р.  </a:t>
            </a:r>
            <a:r>
              <a:rPr lang="uk-UA" sz="24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28,0 тис. грн</a:t>
            </a:r>
            <a:r>
              <a:rPr lang="uk-UA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.))</a:t>
            </a:r>
          </a:p>
          <a:p>
            <a:pPr marL="0" indent="0">
              <a:lnSpc>
                <a:spcPct val="100000"/>
              </a:lnSpc>
              <a:buNone/>
            </a:pP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0000"/>
              </a:lnSpc>
            </a:pPr>
            <a:r>
              <a:rPr lang="ru-RU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Загальний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обсяг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фінансування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заходів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2860,9 тис. грн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., у тому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числі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>
              <a:lnSpc>
                <a:spcPct val="100000"/>
              </a:lnSpc>
              <a:buFontTx/>
              <a:buChar char="-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бюджет міської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територіальної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громади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1073,9 тис. грн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.; </a:t>
            </a:r>
          </a:p>
          <a:p>
            <a:pPr>
              <a:lnSpc>
                <a:spcPct val="100000"/>
              </a:lnSpc>
              <a:buFontTx/>
              <a:buChar char="-"/>
            </a:pP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коштів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інших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джерел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1787,0 тис. грн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uk-UA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0000"/>
              </a:lnSpc>
            </a:pP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52364097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438743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Autofit/>
          </a:bodyPr>
          <a:lstStyle/>
          <a:p>
            <a:pPr algn="ctr"/>
            <a:r>
              <a:rPr lang="uk-UA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КУ ТМР «Молодіжний центр «КОРОБКА»»</a:t>
            </a:r>
            <a:endParaRPr lang="ru-RU" sz="32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083037"/>
            <a:ext cx="10515600" cy="5357520"/>
          </a:xfrm>
          <a:solidFill>
            <a:schemeClr val="accent4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buNone/>
            </a:pPr>
            <a:r>
              <a:rPr lang="uk-UA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Завдання та заходи:</a:t>
            </a:r>
          </a:p>
          <a:p>
            <a:pPr marL="342900" indent="-342900">
              <a:lnSpc>
                <a:spcPct val="100000"/>
              </a:lnSpc>
              <a:buAutoNum type="arabicParenR"/>
            </a:pPr>
            <a:r>
              <a:rPr lang="uk-UA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Розбудова молодіжних просторів</a:t>
            </a:r>
          </a:p>
          <a:p>
            <a:pPr>
              <a:lnSpc>
                <a:spcPct val="100000"/>
              </a:lnSpc>
              <a:buFontTx/>
              <a:buChar char="-"/>
            </a:pP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поточний ремонт кімнат(вул. </a:t>
            </a:r>
            <a:r>
              <a:rPr lang="uk-UA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Кеніга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7,площа - 150 </a:t>
            </a:r>
            <a:r>
              <a:rPr lang="uk-UA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кв.м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.) (2025 – 2026 р.  </a:t>
            </a:r>
            <a:r>
              <a:rPr lang="uk-UA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1500,0 тис. грн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.); </a:t>
            </a:r>
          </a:p>
          <a:p>
            <a:pPr>
              <a:lnSpc>
                <a:spcPct val="100000"/>
              </a:lnSpc>
              <a:buFontTx/>
              <a:buChar char="-"/>
            </a:pP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придбання техніки та обладнання, меблів, інших матеріалів (2026 р. - </a:t>
            </a:r>
            <a:r>
              <a:rPr lang="uk-UA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750,0 тис. грн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.); </a:t>
            </a:r>
          </a:p>
          <a:p>
            <a:pPr>
              <a:lnSpc>
                <a:spcPct val="100000"/>
              </a:lnSpc>
              <a:buFontTx/>
              <a:buChar char="-"/>
            </a:pP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облаштування укриття (2025 – 2026 р.  </a:t>
            </a:r>
            <a:r>
              <a:rPr lang="uk-UA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550,0 тис. грн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.)</a:t>
            </a:r>
          </a:p>
          <a:p>
            <a:pPr marL="0" indent="0">
              <a:lnSpc>
                <a:spcPct val="100000"/>
              </a:lnSpc>
              <a:buNone/>
            </a:pPr>
            <a:endParaRPr lang="uk-UA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0000"/>
              </a:lnSpc>
              <a:buNone/>
            </a:pPr>
            <a:r>
              <a:rPr lang="uk-UA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2)  Розвиток мобільного молодіжного простору</a:t>
            </a:r>
          </a:p>
          <a:p>
            <a:pPr>
              <a:lnSpc>
                <a:spcPct val="100000"/>
              </a:lnSpc>
              <a:buFontTx/>
              <a:buChar char="-"/>
            </a:pP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виїзні заходи в села громади (2025 –2027 р. </a:t>
            </a:r>
            <a:r>
              <a:rPr lang="uk-UA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30,0 тис. грн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.);</a:t>
            </a:r>
          </a:p>
          <a:p>
            <a:pPr>
              <a:lnSpc>
                <a:spcPct val="100000"/>
              </a:lnSpc>
              <a:buFontTx/>
              <a:buChar char="-"/>
            </a:pP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придбання матеріалів для заходів (2025 – 2027 р. </a:t>
            </a:r>
            <a:r>
              <a:rPr lang="uk-UA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75,0 тис. грн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.)</a:t>
            </a:r>
          </a:p>
          <a:p>
            <a:pPr marL="0" indent="0">
              <a:buNone/>
            </a:pPr>
            <a:endParaRPr lang="uk-UA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7108308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438743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Autofit/>
          </a:bodyPr>
          <a:lstStyle/>
          <a:p>
            <a:pPr algn="ctr"/>
            <a:r>
              <a:rPr lang="uk-UA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КУ ТМР «Молодіжний центр «КОРОБКА»»</a:t>
            </a:r>
            <a:endParaRPr lang="ru-RU" sz="32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182428"/>
            <a:ext cx="10515600" cy="4979833"/>
          </a:xfrm>
          <a:solidFill>
            <a:schemeClr val="accent4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marL="342900" indent="-342900">
              <a:lnSpc>
                <a:spcPct val="100000"/>
              </a:lnSpc>
              <a:buAutoNum type="arabicParenR" startAt="3"/>
            </a:pPr>
            <a:r>
              <a:rPr lang="uk-UA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Розвиток ДДР при Тростянецькому міському голові</a:t>
            </a:r>
          </a:p>
          <a:p>
            <a:pPr>
              <a:lnSpc>
                <a:spcPct val="100000"/>
              </a:lnSpc>
              <a:buFontTx/>
              <a:buChar char="-"/>
            </a:pP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організація міжнародних обмінів та стажувань в ОМС (2025 – 2027 р. </a:t>
            </a:r>
            <a:r>
              <a:rPr lang="uk-UA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0,0 тис. грн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.);</a:t>
            </a:r>
          </a:p>
          <a:p>
            <a:pPr>
              <a:lnSpc>
                <a:spcPct val="100000"/>
              </a:lnSpc>
              <a:buFontTx/>
              <a:buChar char="-"/>
            </a:pP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підтримка соціальних ініціатив (2025 – 2027 р. </a:t>
            </a:r>
            <a:r>
              <a:rPr lang="uk-UA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150,0 тис. грн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.);</a:t>
            </a:r>
          </a:p>
          <a:p>
            <a:pPr>
              <a:lnSpc>
                <a:spcPct val="100000"/>
              </a:lnSpc>
              <a:buFontTx/>
              <a:buChar char="-"/>
            </a:pP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організація міжнародних обмінів (2025 – 2027 р. </a:t>
            </a:r>
            <a:r>
              <a:rPr lang="uk-UA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450,0 тис. грн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.)</a:t>
            </a:r>
          </a:p>
          <a:p>
            <a:pPr marL="0" indent="0">
              <a:lnSpc>
                <a:spcPct val="100000"/>
              </a:lnSpc>
              <a:buNone/>
            </a:pPr>
            <a:endParaRPr lang="uk-UA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0000"/>
              </a:lnSpc>
              <a:buFont typeface="Arial" panose="020B0604020202020204" pitchFamily="34" charset="0"/>
              <a:buAutoNum type="arabicParenR" startAt="4"/>
            </a:pPr>
            <a:r>
              <a:rPr lang="uk-UA" sz="24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Інтеграція ВПО в життя Тростянецької громади</a:t>
            </a:r>
          </a:p>
          <a:p>
            <a:pPr lvl="0">
              <a:lnSpc>
                <a:spcPct val="100000"/>
              </a:lnSpc>
              <a:buFontTx/>
              <a:buChar char="-"/>
            </a:pPr>
            <a:r>
              <a:rPr lang="uk-UA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облаштування тренінгової зали (2025 – 2026 р. </a:t>
            </a:r>
            <a:r>
              <a:rPr lang="uk-UA" sz="24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350,0 тис. грн</a:t>
            </a:r>
            <a:r>
              <a:rPr lang="uk-UA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.);</a:t>
            </a:r>
          </a:p>
          <a:p>
            <a:pPr lvl="0">
              <a:lnSpc>
                <a:spcPct val="100000"/>
              </a:lnSpc>
              <a:buFontTx/>
              <a:buChar char="-"/>
            </a:pPr>
            <a:r>
              <a:rPr lang="uk-UA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облаштування дитячого простору (2025 – 2026 р. </a:t>
            </a:r>
            <a:r>
              <a:rPr lang="uk-UA" sz="24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200,0 тис. грн</a:t>
            </a:r>
            <a:r>
              <a:rPr lang="uk-UA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.);</a:t>
            </a:r>
          </a:p>
          <a:p>
            <a:pPr lvl="0">
              <a:lnSpc>
                <a:spcPct val="100000"/>
              </a:lnSpc>
              <a:buFontTx/>
              <a:buChar char="-"/>
            </a:pPr>
            <a:r>
              <a:rPr lang="ru-RU" sz="2400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придбання</a:t>
            </a:r>
            <a:r>
              <a:rPr lang="ru-RU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матеріалів</a:t>
            </a:r>
            <a:r>
              <a:rPr lang="ru-RU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для </a:t>
            </a:r>
            <a:r>
              <a:rPr lang="ru-RU" sz="2400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проведення</a:t>
            </a:r>
            <a:r>
              <a:rPr lang="ru-RU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заходів</a:t>
            </a:r>
            <a:r>
              <a:rPr lang="ru-RU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(2025 – 2027 р. </a:t>
            </a:r>
            <a:r>
              <a:rPr lang="ru-RU" sz="24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150,0 тис. грн</a:t>
            </a:r>
            <a:r>
              <a:rPr lang="ru-RU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.)</a:t>
            </a:r>
            <a:endParaRPr lang="uk-UA" sz="24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uk-UA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9052604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613603"/>
            <a:ext cx="10515600" cy="438743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Autofit/>
          </a:bodyPr>
          <a:lstStyle/>
          <a:p>
            <a:pPr algn="ctr"/>
            <a:r>
              <a:rPr lang="uk-UA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КУ ТМР «Молодіжний центр «КОРОБКА»</a:t>
            </a:r>
            <a:endParaRPr lang="ru-RU" sz="32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560445"/>
            <a:ext cx="10515600" cy="1739346"/>
          </a:xfrm>
          <a:solidFill>
            <a:schemeClr val="accent4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r>
              <a:rPr lang="ru-RU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Загальний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обсяг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фінансування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заходів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Програми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uk-UA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4205,0 тис. грн., 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 тому числі:</a:t>
            </a:r>
          </a:p>
          <a:p>
            <a:pPr>
              <a:buFontTx/>
              <a:buChar char="-"/>
            </a:pP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бюджет міської територіальної громади </a:t>
            </a:r>
            <a:r>
              <a:rPr lang="uk-UA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320,5 тис. грн., </a:t>
            </a:r>
          </a:p>
          <a:p>
            <a:pPr>
              <a:buFontTx/>
              <a:buChar char="-"/>
            </a:pP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кошти інших джерел  </a:t>
            </a:r>
            <a:r>
              <a:rPr lang="uk-UA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3884,5 тис. грн.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334382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536701"/>
            <a:ext cx="10515600" cy="539227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pPr algn="ctr"/>
            <a:r>
              <a:rPr lang="uk-UA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КЗ ТМР «Музейно-виставковий центр «Тростянецький»</a:t>
            </a:r>
            <a:endParaRPr lang="ru-RU" sz="32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393979"/>
            <a:ext cx="10515600" cy="5116151"/>
          </a:xfrm>
          <a:solidFill>
            <a:schemeClr val="accent4">
              <a:lumMod val="20000"/>
              <a:lumOff val="80000"/>
            </a:schemeClr>
          </a:solidFill>
        </p:spPr>
        <p:txBody>
          <a:bodyPr>
            <a:noAutofit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ru-RU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Завдання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 заходи:</a:t>
            </a:r>
          </a:p>
          <a:p>
            <a:pPr marL="514350" indent="-514350">
              <a:lnSpc>
                <a:spcPct val="120000"/>
              </a:lnSpc>
              <a:buAutoNum type="arabicParenR"/>
            </a:pPr>
            <a:r>
              <a:rPr lang="uk-UA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Збереження та розвиток культурної спадщини</a:t>
            </a:r>
          </a:p>
          <a:p>
            <a:pPr>
              <a:lnSpc>
                <a:spcPct val="120000"/>
              </a:lnSpc>
              <a:buFontTx/>
              <a:buChar char="-"/>
            </a:pP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виготовлення ПКД пам’яток архітектури національного значення Круглий Двір та Головний будинок Л. </a:t>
            </a:r>
            <a:r>
              <a:rPr lang="uk-UA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Кеніга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(2025 р. </a:t>
            </a:r>
            <a:r>
              <a:rPr lang="uk-UA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500,0 тис. грн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.), </a:t>
            </a:r>
            <a:r>
              <a:rPr lang="uk-UA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підсвітка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пам’яток (2026 р. </a:t>
            </a:r>
            <a:r>
              <a:rPr lang="uk-UA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1200, тис грн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.);</a:t>
            </a:r>
          </a:p>
          <a:p>
            <a:pPr>
              <a:lnSpc>
                <a:spcPct val="120000"/>
              </a:lnSpc>
              <a:buFontTx/>
              <a:buChar char="-"/>
            </a:pP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протиаварійні ремонтні роботи пам’яток та музейних приміщень пошкоджених в наслідок бойових дій (2025 р. – </a:t>
            </a:r>
            <a:r>
              <a:rPr lang="uk-UA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1900,0 тис. грн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.);</a:t>
            </a:r>
          </a:p>
          <a:p>
            <a:pPr>
              <a:lnSpc>
                <a:spcPct val="120000"/>
              </a:lnSpc>
              <a:buFontTx/>
              <a:buChar char="-"/>
            </a:pP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поточний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ремонт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садиби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краєзнавча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експозиція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та Круглого Двору (2025 р.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398,0 тис. грн.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внутрішній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ремонт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фонтана,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наружний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ремонт: установка дверей та ремонт ковки));</a:t>
            </a:r>
            <a:endParaRPr lang="uk-UA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1667821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276826"/>
            <a:ext cx="10515600" cy="539227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pPr algn="ctr"/>
            <a:r>
              <a:rPr lang="uk-UA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КЗ ТМР «Музейно-виставковий центр «Тростянецький»</a:t>
            </a:r>
            <a:endParaRPr lang="ru-RU" sz="32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033670"/>
            <a:ext cx="10515600" cy="5734878"/>
          </a:xfrm>
          <a:solidFill>
            <a:schemeClr val="accent4">
              <a:lumMod val="20000"/>
              <a:lumOff val="80000"/>
            </a:schemeClr>
          </a:solidFill>
        </p:spPr>
        <p:txBody>
          <a:bodyPr>
            <a:noAutofit/>
          </a:bodyPr>
          <a:lstStyle/>
          <a:p>
            <a:pPr>
              <a:lnSpc>
                <a:spcPct val="120000"/>
              </a:lnSpc>
              <a:buFontTx/>
              <a:buChar char="-"/>
            </a:pP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здійснення реставраційних робіт музейних фондів (2025 – 2027 р. </a:t>
            </a:r>
            <a:r>
              <a:rPr lang="uk-UA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150,0 тис. грн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.);</a:t>
            </a:r>
          </a:p>
          <a:p>
            <a:pPr>
              <a:lnSpc>
                <a:spcPct val="120000"/>
              </a:lnSpc>
              <a:buFontTx/>
              <a:buChar char="-"/>
            </a:pP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поповнення новими експонатами (2025 – 2027 р. </a:t>
            </a:r>
            <a:r>
              <a:rPr lang="uk-UA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280,0 тис. грн.);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buFontTx/>
              <a:buChar char="-"/>
            </a:pP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проведення археологічно-пошукових робіт на пам’ятках археології (2027 р. </a:t>
            </a:r>
            <a:r>
              <a:rPr lang="uk-UA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250,0 тис. грн.);</a:t>
            </a:r>
          </a:p>
          <a:p>
            <a:pPr>
              <a:lnSpc>
                <a:spcPct val="120000"/>
              </a:lnSpc>
              <a:buFontTx/>
              <a:buChar char="-"/>
            </a:pPr>
            <a:r>
              <a:rPr lang="uk-UA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оцифрування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музейних предметів (2025 - 2027 р. </a:t>
            </a:r>
            <a:r>
              <a:rPr lang="uk-UA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150,0 тис. грн)</a:t>
            </a:r>
          </a:p>
          <a:p>
            <a:pPr marL="0" indent="0">
              <a:lnSpc>
                <a:spcPct val="120000"/>
              </a:lnSpc>
              <a:buNone/>
            </a:pPr>
            <a:endParaRPr lang="uk-UA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lvl="0" indent="-514350">
              <a:lnSpc>
                <a:spcPct val="120000"/>
              </a:lnSpc>
              <a:buFont typeface="Arial" panose="020B0604020202020204" pitchFamily="34" charset="0"/>
              <a:buAutoNum type="arabicParenR" startAt="2"/>
            </a:pPr>
            <a:r>
              <a:rPr lang="uk-UA" sz="24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Розвиток музейного, культурного продукту і політики національної пам’яті</a:t>
            </a:r>
          </a:p>
          <a:p>
            <a:pPr lvl="0">
              <a:lnSpc>
                <a:spcPct val="120000"/>
              </a:lnSpc>
              <a:buFontTx/>
              <a:buChar char="-"/>
            </a:pPr>
            <a:r>
              <a:rPr lang="uk-UA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створення постійно діючої експозиції «Тростянець – місто героїв» (2025 – 2027 р. </a:t>
            </a:r>
            <a:r>
              <a:rPr lang="uk-UA" sz="24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20,0 тис. грн.);</a:t>
            </a:r>
          </a:p>
          <a:p>
            <a:pPr marL="0" indent="0">
              <a:lnSpc>
                <a:spcPct val="120000"/>
              </a:lnSpc>
              <a:buNone/>
            </a:pPr>
            <a:endParaRPr lang="uk-UA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4079887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98347"/>
            <a:ext cx="10515600" cy="539227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pPr algn="ctr"/>
            <a:r>
              <a:rPr lang="uk-UA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КЗ ТМР «Музейно-виставковий центр «Тростянецький</a:t>
            </a:r>
            <a:r>
              <a:rPr lang="uk-UA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485021"/>
            <a:ext cx="10515600" cy="4726935"/>
          </a:xfrm>
          <a:solidFill>
            <a:schemeClr val="accent4">
              <a:lumMod val="20000"/>
              <a:lumOff val="80000"/>
            </a:schemeClr>
          </a:solidFill>
        </p:spPr>
        <p:txBody>
          <a:bodyPr>
            <a:noAutofit/>
          </a:bodyPr>
          <a:lstStyle/>
          <a:p>
            <a:pPr>
              <a:lnSpc>
                <a:spcPct val="120000"/>
              </a:lnSpc>
              <a:buFontTx/>
              <a:buChar char="-"/>
            </a:pP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проектування та виготовлення зразків сувенірної продукції (2025 – 2027 р. </a:t>
            </a:r>
            <a:r>
              <a:rPr lang="uk-UA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300,0 тис. грн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.)</a:t>
            </a:r>
          </a:p>
          <a:p>
            <a:pPr>
              <a:lnSpc>
                <a:spcPct val="120000"/>
              </a:lnSpc>
              <a:buFontTx/>
              <a:buChar char="-"/>
            </a:pPr>
            <a:endParaRPr lang="uk-UA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>
              <a:lnSpc>
                <a:spcPct val="120000"/>
              </a:lnSpc>
              <a:buAutoNum type="arabicParenR" startAt="3"/>
            </a:pPr>
            <a:r>
              <a:rPr lang="uk-UA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Створення нових музейних просторів</a:t>
            </a:r>
          </a:p>
          <a:p>
            <a:pPr>
              <a:lnSpc>
                <a:spcPct val="120000"/>
              </a:lnSpc>
              <a:buFontTx/>
              <a:buChar char="-"/>
            </a:pP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підвальне приміщення Будинку Л. </a:t>
            </a:r>
            <a:r>
              <a:rPr lang="uk-UA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Кеніга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(проектування, ремонт, меблі, мультимедійна система)(2026 – 2027 р. </a:t>
            </a:r>
            <a:r>
              <a:rPr lang="uk-UA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1000,0 тис. грн.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);</a:t>
            </a:r>
          </a:p>
          <a:p>
            <a:pPr>
              <a:lnSpc>
                <a:spcPct val="120000"/>
              </a:lnSpc>
              <a:buFontTx/>
              <a:buChar char="-"/>
            </a:pP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музейний простір «Боголюбове» (облаштування об’єктів  туристичної локації, інформаційні стенди, місця </a:t>
            </a:r>
            <a:r>
              <a:rPr lang="uk-UA" sz="2400">
                <a:latin typeface="Times New Roman" panose="02020603050405020304" pitchFamily="18" charset="0"/>
                <a:cs typeface="Times New Roman" panose="02020603050405020304" pitchFamily="18" charset="0"/>
              </a:rPr>
              <a:t>для відпочинку 2025 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- 2027 р. </a:t>
            </a:r>
            <a:r>
              <a:rPr lang="uk-UA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550,0 тис. грн.)</a:t>
            </a:r>
          </a:p>
          <a:p>
            <a:pPr marL="0" indent="0">
              <a:lnSpc>
                <a:spcPct val="120000"/>
              </a:lnSpc>
              <a:buNone/>
            </a:pPr>
            <a:endParaRPr lang="uk-UA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932780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539227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pPr algn="ctr"/>
            <a:r>
              <a:rPr lang="uk-UA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КЗ ТМР «Музейно-виставковий центр «Тростянецький»</a:t>
            </a:r>
            <a:endParaRPr lang="ru-RU" sz="32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272208"/>
            <a:ext cx="10515600" cy="5332807"/>
          </a:xfrm>
          <a:solidFill>
            <a:schemeClr val="accent4">
              <a:lumMod val="20000"/>
              <a:lumOff val="80000"/>
            </a:schemeClr>
          </a:solidFill>
        </p:spPr>
        <p:txBody>
          <a:bodyPr>
            <a:noAutofit/>
          </a:bodyPr>
          <a:lstStyle/>
          <a:p>
            <a:pPr marL="514350" lvl="0" indent="-514350">
              <a:lnSpc>
                <a:spcPct val="120000"/>
              </a:lnSpc>
              <a:buFont typeface="+mj-lt"/>
              <a:buAutoNum type="arabicParenR" startAt="4"/>
            </a:pPr>
            <a:r>
              <a:rPr lang="uk-UA" sz="24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Удосконалення інфраструктури музею</a:t>
            </a:r>
          </a:p>
          <a:p>
            <a:pPr lvl="0">
              <a:lnSpc>
                <a:spcPct val="120000"/>
              </a:lnSpc>
              <a:buFontTx/>
              <a:buChar char="-"/>
            </a:pPr>
            <a:r>
              <a:rPr lang="uk-UA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створення проекту з облаштування прилеглої до музею території(2027 р. </a:t>
            </a:r>
            <a:r>
              <a:rPr lang="uk-UA" sz="24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400,0 тис. грн</a:t>
            </a:r>
            <a:r>
              <a:rPr lang="uk-UA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.);</a:t>
            </a:r>
          </a:p>
          <a:p>
            <a:pPr lvl="0">
              <a:lnSpc>
                <a:spcPct val="120000"/>
              </a:lnSpc>
              <a:buFontTx/>
              <a:buChar char="-"/>
            </a:pPr>
            <a:r>
              <a:rPr lang="uk-UA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створення рекреаційного простору для відвідувачів з урахування потреб людей з інвалідністю(2025 – 2027 р. </a:t>
            </a:r>
            <a:r>
              <a:rPr lang="uk-UA" sz="24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300,0 тис. грн</a:t>
            </a:r>
            <a:r>
              <a:rPr lang="uk-UA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.)</a:t>
            </a:r>
          </a:p>
          <a:p>
            <a:pPr marL="0" lvl="0" indent="0">
              <a:lnSpc>
                <a:spcPct val="120000"/>
              </a:lnSpc>
              <a:buNone/>
            </a:pPr>
            <a:endParaRPr lang="uk-UA" sz="24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lvl="0" indent="-514350">
              <a:lnSpc>
                <a:spcPct val="120000"/>
              </a:lnSpc>
              <a:buFont typeface="+mj-lt"/>
              <a:buAutoNum type="arabicParenR" startAt="5"/>
            </a:pPr>
            <a:r>
              <a:rPr lang="uk-UA" sz="24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Комунікація та надання додаткових послуг відвідувачам</a:t>
            </a:r>
          </a:p>
          <a:p>
            <a:pPr lvl="0">
              <a:lnSpc>
                <a:spcPct val="120000"/>
              </a:lnSpc>
              <a:buFontTx/>
              <a:buChar char="-"/>
            </a:pPr>
            <a:r>
              <a:rPr lang="uk-UA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розробка і запровадження нових додаткових послуг(2025 – 2027 р. </a:t>
            </a:r>
            <a:r>
              <a:rPr lang="uk-UA" sz="24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200,0 тис. грн</a:t>
            </a:r>
            <a:r>
              <a:rPr lang="uk-UA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.);</a:t>
            </a:r>
          </a:p>
          <a:p>
            <a:pPr lvl="0">
              <a:lnSpc>
                <a:spcPct val="120000"/>
              </a:lnSpc>
              <a:buFontTx/>
              <a:buChar char="-"/>
            </a:pPr>
            <a:r>
              <a:rPr lang="uk-UA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створення сайту та блогу музею(2027 р. </a:t>
            </a:r>
            <a:r>
              <a:rPr lang="uk-UA" sz="24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50,0 тис. грн</a:t>
            </a:r>
            <a:r>
              <a:rPr lang="uk-UA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.)</a:t>
            </a:r>
          </a:p>
          <a:p>
            <a:pPr marL="0" indent="0">
              <a:buNone/>
            </a:pP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634052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47391"/>
            <a:ext cx="10515600" cy="539227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pPr algn="ctr"/>
            <a:r>
              <a:rPr lang="uk-UA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КЗ ТМР «Музейно-виставковий центр «Тростянецький»</a:t>
            </a:r>
            <a:endParaRPr lang="ru-RU" sz="32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313339"/>
            <a:ext cx="10515600" cy="4779348"/>
          </a:xfrm>
          <a:solidFill>
            <a:schemeClr val="accent4">
              <a:lumMod val="20000"/>
              <a:lumOff val="80000"/>
            </a:schemeClr>
          </a:solidFill>
        </p:spPr>
        <p:txBody>
          <a:bodyPr>
            <a:noAutofit/>
          </a:bodyPr>
          <a:lstStyle/>
          <a:p>
            <a:pPr marL="514350" indent="-514350">
              <a:lnSpc>
                <a:spcPct val="120000"/>
              </a:lnSpc>
              <a:buFont typeface="+mj-lt"/>
              <a:buAutoNum type="arabicParenR" startAt="6"/>
            </a:pPr>
            <a:r>
              <a:rPr lang="uk-UA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Позиціонування МВЦ «Тростянецький» та пам’яток громади як об’єкту культурного туризму України та Європи</a:t>
            </a:r>
          </a:p>
          <a:p>
            <a:pPr>
              <a:lnSpc>
                <a:spcPct val="120000"/>
              </a:lnSpc>
              <a:buFontTx/>
              <a:buChar char="-"/>
            </a:pP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промоція через цифрові канали(2025 – 2027 р. </a:t>
            </a:r>
            <a:r>
              <a:rPr lang="uk-UA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0,0 тис. грн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.);</a:t>
            </a:r>
          </a:p>
          <a:p>
            <a:pPr>
              <a:lnSpc>
                <a:spcPct val="120000"/>
              </a:lnSpc>
              <a:buFontTx/>
              <a:buChar char="-"/>
            </a:pP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співпраця з туроператорами(2025 – 2027 р. </a:t>
            </a:r>
            <a:r>
              <a:rPr lang="uk-UA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0,0 тис. грн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.);</a:t>
            </a:r>
          </a:p>
          <a:p>
            <a:pPr>
              <a:lnSpc>
                <a:spcPct val="120000"/>
              </a:lnSpc>
              <a:buFontTx/>
              <a:buChar char="-"/>
            </a:pP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вивчення міжнародного досвіду(2025 – 2027 р. </a:t>
            </a:r>
            <a:r>
              <a:rPr lang="uk-UA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0,0 тис. грн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.);</a:t>
            </a:r>
          </a:p>
          <a:p>
            <a:pPr>
              <a:lnSpc>
                <a:spcPct val="120000"/>
              </a:lnSpc>
              <a:buFontTx/>
              <a:buChar char="-"/>
            </a:pP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виготовлення табличок з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QR-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кодом(2025 – 2027 р. </a:t>
            </a:r>
            <a:r>
              <a:rPr lang="uk-UA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30,0 тис. грн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.);</a:t>
            </a:r>
          </a:p>
          <a:p>
            <a:pPr>
              <a:lnSpc>
                <a:spcPct val="120000"/>
              </a:lnSpc>
              <a:buFontTx/>
              <a:buChar char="-"/>
            </a:pP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встановлення інформаційних боксів(2026 – 2027 р. </a:t>
            </a:r>
            <a:r>
              <a:rPr lang="uk-UA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300,0 тис. грн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.);</a:t>
            </a:r>
          </a:p>
          <a:p>
            <a:pPr>
              <a:lnSpc>
                <a:spcPct val="120000"/>
              </a:lnSpc>
              <a:buFontTx/>
              <a:buChar char="-"/>
            </a:pP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розробка та випуск рекламно-інформаційної продукції(2026 - 2027 р. </a:t>
            </a:r>
            <a:r>
              <a:rPr lang="uk-UA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70,0 тис. грн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.)</a:t>
            </a:r>
          </a:p>
          <a:p>
            <a:pPr marL="0" indent="0">
              <a:lnSpc>
                <a:spcPct val="120000"/>
              </a:lnSpc>
              <a:buNone/>
            </a:pPr>
            <a:endParaRPr lang="uk-UA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9155996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453674"/>
            <a:ext cx="10515600" cy="539227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pPr algn="ctr"/>
            <a:r>
              <a:rPr lang="uk-UA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КЗ ТМР «Музейно-виставковий центр «Тростянецький</a:t>
            </a:r>
            <a:r>
              <a:rPr lang="uk-UA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518218"/>
            <a:ext cx="10515600" cy="4843622"/>
          </a:xfrm>
          <a:solidFill>
            <a:schemeClr val="accent4">
              <a:lumMod val="20000"/>
              <a:lumOff val="80000"/>
            </a:schemeClr>
          </a:solidFill>
        </p:spPr>
        <p:txBody>
          <a:bodyPr>
            <a:noAutofit/>
          </a:bodyPr>
          <a:lstStyle/>
          <a:p>
            <a:pPr marL="514350" indent="-514350">
              <a:lnSpc>
                <a:spcPct val="120000"/>
              </a:lnSpc>
              <a:buFont typeface="+mj-lt"/>
              <a:buAutoNum type="arabicParenR" startAt="7"/>
            </a:pPr>
            <a:r>
              <a:rPr lang="uk-UA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Фандрейзинг</a:t>
            </a:r>
            <a:r>
              <a:rPr lang="uk-UA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і залучення коштів</a:t>
            </a:r>
          </a:p>
          <a:p>
            <a:pPr>
              <a:lnSpc>
                <a:spcPct val="120000"/>
              </a:lnSpc>
              <a:buFontTx/>
              <a:buChar char="-"/>
            </a:pP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пошук грантів і фінансової підтримки міжнародних організацій, меценатів (2025 – 2027 р. </a:t>
            </a:r>
            <a:r>
              <a:rPr lang="uk-UA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0,0 тис. грн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.);</a:t>
            </a:r>
          </a:p>
          <a:p>
            <a:pPr>
              <a:lnSpc>
                <a:spcPct val="120000"/>
              </a:lnSpc>
              <a:buFontTx/>
              <a:buChar char="-"/>
            </a:pP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партнерство з бізнесом для фінансування нових проектів, благодійна допомога (2025 – 2027 р. </a:t>
            </a:r>
            <a:r>
              <a:rPr lang="uk-UA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0,0 тис. грн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.)</a:t>
            </a:r>
          </a:p>
          <a:p>
            <a:pPr>
              <a:lnSpc>
                <a:spcPct val="120000"/>
              </a:lnSpc>
              <a:buFontTx/>
              <a:buChar char="-"/>
            </a:pPr>
            <a:endParaRPr lang="uk-UA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lvl="0" indent="-514350">
              <a:lnSpc>
                <a:spcPct val="120000"/>
              </a:lnSpc>
              <a:buFont typeface="+mj-lt"/>
              <a:buAutoNum type="arabicParenR" startAt="8"/>
            </a:pPr>
            <a:r>
              <a:rPr lang="uk-UA" sz="24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Підвищення рівня кваліфікації персоналу</a:t>
            </a:r>
          </a:p>
          <a:p>
            <a:pPr lvl="0">
              <a:lnSpc>
                <a:spcPct val="120000"/>
              </a:lnSpc>
              <a:buFontTx/>
              <a:buChar char="-"/>
            </a:pPr>
            <a:r>
              <a:rPr lang="uk-UA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участь у тренінгах та обміну досвідом, стажуванні(2025 – 2027 р. </a:t>
            </a:r>
            <a:r>
              <a:rPr lang="uk-UA" sz="24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280,0 тис. грн</a:t>
            </a:r>
            <a:r>
              <a:rPr lang="uk-UA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.)</a:t>
            </a:r>
          </a:p>
          <a:p>
            <a:pPr>
              <a:lnSpc>
                <a:spcPct val="120000"/>
              </a:lnSpc>
              <a:buFontTx/>
              <a:buChar char="-"/>
            </a:pPr>
            <a:endParaRPr lang="uk-UA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20000"/>
              </a:lnSpc>
              <a:buNone/>
            </a:pPr>
            <a:endParaRPr lang="uk-UA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03506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644380"/>
            <a:ext cx="10515600" cy="558511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uk-UA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Мета програми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709531"/>
            <a:ext cx="10515600" cy="2395330"/>
          </a:xfrm>
          <a:solidFill>
            <a:schemeClr val="accent4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uk-UA" sz="2400" spc="-4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Чітке визначення стратегії розвитку культури і туризму Тростянецької міської територіальної громади на 2025-2027 роки, забезпечення сталої динаміки розвитку закладів культури, вільного розвитку культурно-мистецьких процесів,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створення сприятливих умов для розвитку і самореалізації молоді,</a:t>
            </a:r>
            <a:r>
              <a:rPr lang="uk-UA" sz="2400" spc="-4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збереження історико-культурної спадщини та підвищення  туристичної привабливості Тростянецької міської територіальної громади.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42846825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732873"/>
            <a:ext cx="10515600" cy="539227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pPr algn="ctr"/>
            <a:r>
              <a:rPr lang="uk-UA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КЗ ТМР «Музейно-виставковий центр «Тростянецький»</a:t>
            </a:r>
            <a:endParaRPr lang="ru-RU" sz="32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2183889"/>
            <a:ext cx="10515600" cy="2229085"/>
          </a:xfrm>
          <a:solidFill>
            <a:schemeClr val="accent4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>
              <a:lnSpc>
                <a:spcPct val="120000"/>
              </a:lnSpc>
            </a:pPr>
            <a:r>
              <a:rPr lang="ru-RU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Загальний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обсяг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фінансування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заходів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Програми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uk-UA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10758,0 тис. грн., 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 тому числі:</a:t>
            </a:r>
          </a:p>
          <a:p>
            <a:pPr>
              <a:lnSpc>
                <a:spcPct val="120000"/>
              </a:lnSpc>
              <a:buFontTx/>
              <a:buChar char="-"/>
            </a:pP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бюджет міської територіальної громади </a:t>
            </a:r>
            <a:r>
              <a:rPr lang="uk-UA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3088,0 тис. грн., </a:t>
            </a:r>
          </a:p>
          <a:p>
            <a:pPr>
              <a:lnSpc>
                <a:spcPct val="120000"/>
              </a:lnSpc>
              <a:buFontTx/>
              <a:buChar char="-"/>
            </a:pP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кошти інших джерел </a:t>
            </a:r>
            <a:r>
              <a:rPr lang="uk-UA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7670,0 тис. грн.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391194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295551"/>
            <a:ext cx="10515600" cy="499033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Autofit/>
          </a:bodyPr>
          <a:lstStyle/>
          <a:p>
            <a:pPr algn="ctr"/>
            <a:r>
              <a:rPr lang="uk-UA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Туризм та промоції Тростянецької громади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023184"/>
            <a:ext cx="10515600" cy="5702897"/>
          </a:xfrm>
          <a:solidFill>
            <a:schemeClr val="accent4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r>
              <a:rPr lang="uk-UA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Завдання та заходи:</a:t>
            </a:r>
          </a:p>
          <a:p>
            <a:pPr marL="514350" indent="-514350">
              <a:buFont typeface="+mj-lt"/>
              <a:buAutoNum type="arabicParenR"/>
            </a:pPr>
            <a:r>
              <a:rPr lang="uk-UA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Зростання іміджу міста як туристичного краю</a:t>
            </a:r>
          </a:p>
          <a:p>
            <a:pPr>
              <a:buFontTx/>
              <a:buChar char="-"/>
            </a:pP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використання єдиного візуального маркеру громади(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сувенірної</a:t>
            </a:r>
            <a:r>
              <a:rPr lang="ru-RU" sz="2400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та </a:t>
            </a:r>
            <a:r>
              <a:rPr lang="ru-RU" sz="2400" spc="5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крафтової</a:t>
            </a:r>
            <a:r>
              <a:rPr lang="ru-RU" sz="2400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продукції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</a:t>
            </a:r>
            <a:r>
              <a:rPr lang="ru-RU" sz="2400" spc="17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промоційних</a:t>
            </a:r>
            <a:r>
              <a:rPr lang="ru-RU" sz="2400" spc="17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видань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</a:t>
            </a:r>
            <a:r>
              <a:rPr lang="ru-RU" sz="2400" spc="17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плакатів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</a:t>
            </a:r>
            <a:r>
              <a:rPr lang="ru-RU" sz="2400" spc="17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інформаційних</a:t>
            </a:r>
            <a:r>
              <a:rPr lang="ru-RU" sz="2400" spc="-2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стійок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нових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фігур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: «Корова </a:t>
            </a:r>
            <a:r>
              <a:rPr lang="en-US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Milka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», «Чашка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кави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», «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Ведмедик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Барні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»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(2025 – 2027 р. </a:t>
            </a:r>
            <a:r>
              <a:rPr lang="uk-UA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1050,0 тис. грн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.);</a:t>
            </a:r>
          </a:p>
          <a:p>
            <a:pPr>
              <a:buFontTx/>
              <a:buChar char="-"/>
            </a:pP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розміщення публікацій та реклами атракцій громади на </a:t>
            </a:r>
            <a:r>
              <a:rPr lang="uk-UA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промоційних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веб-сторінках та у </a:t>
            </a:r>
            <a:r>
              <a:rPr lang="uk-UA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соц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мережах(2025 – 2027 р. </a:t>
            </a:r>
            <a:r>
              <a:rPr lang="uk-UA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0,0 тис. грн.);</a:t>
            </a:r>
          </a:p>
          <a:p>
            <a:pPr marL="0" indent="0">
              <a:buNone/>
            </a:pPr>
            <a:endParaRPr lang="uk-UA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>
              <a:buFont typeface="+mj-lt"/>
              <a:buAutoNum type="arabicParenR" startAt="2"/>
            </a:pPr>
            <a:r>
              <a:rPr lang="uk-UA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Розвиток в’їзного та внутрішнього туризму</a:t>
            </a:r>
          </a:p>
          <a:p>
            <a:pPr>
              <a:buFontTx/>
              <a:buChar char="-"/>
            </a:pP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розробка </a:t>
            </a:r>
            <a:r>
              <a:rPr lang="uk-UA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веломаршрутів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 забезпечення пропозиції турів (2025 – 2027 р. </a:t>
            </a:r>
            <a:r>
              <a:rPr lang="uk-UA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9,0 тис. грн.);</a:t>
            </a:r>
          </a:p>
          <a:p>
            <a:pPr>
              <a:buFontTx/>
              <a:buChar char="-"/>
            </a:pP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промоція громади та постійне оновлення інформації через </a:t>
            </a:r>
            <a:r>
              <a:rPr lang="uk-UA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соц.мережі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 ЗМІ (2025 – 2027 р. </a:t>
            </a:r>
            <a:r>
              <a:rPr lang="uk-UA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0,0 тис. грн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.)</a:t>
            </a:r>
          </a:p>
        </p:txBody>
      </p:sp>
    </p:spTree>
    <p:extLst>
      <p:ext uri="{BB962C8B-B14F-4D97-AF65-F5344CB8AC3E}">
        <p14:creationId xmlns:p14="http://schemas.microsoft.com/office/powerpoint/2010/main" val="249539899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440000"/>
            <a:ext cx="10515600" cy="499033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Autofit/>
          </a:bodyPr>
          <a:lstStyle/>
          <a:p>
            <a:pPr algn="ctr"/>
            <a:r>
              <a:rPr lang="uk-UA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Туризм та промоції Тростянецької громади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400607"/>
            <a:ext cx="10515600" cy="4314394"/>
          </a:xfrm>
          <a:solidFill>
            <a:schemeClr val="accent4">
              <a:lumMod val="20000"/>
              <a:lumOff val="80000"/>
            </a:schemeClr>
          </a:solidFill>
        </p:spPr>
        <p:txBody>
          <a:bodyPr>
            <a:normAutofit lnSpcReduction="10000"/>
          </a:bodyPr>
          <a:lstStyle/>
          <a:p>
            <a:pPr>
              <a:buFontTx/>
              <a:buChar char="-"/>
            </a:pP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придбання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встановлення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нових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будинків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для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відпочиваючих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0" indent="0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(с. Климентове) (2027 р.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1000,0 тис. грн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.)</a:t>
            </a:r>
          </a:p>
          <a:p>
            <a:pPr>
              <a:buFontTx/>
              <a:buChar char="-"/>
            </a:pP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придбання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катамаранів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сап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дошок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велосипедів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квадроциклів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інше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(2025 - 2027 р.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1450,0 тис. грн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.)</a:t>
            </a:r>
            <a:endParaRPr lang="uk-UA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Tx/>
              <a:buChar char="-"/>
            </a:pP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придбання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встановлення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дитячих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майданчиків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(с. Климентове 2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шт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Нескучне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1 шт.) (2025 - 2027 р.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500,0 тис. грн.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>
              <a:buFontTx/>
              <a:buChar char="-"/>
            </a:pP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придбання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встановлення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нових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альтанок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(с. Климентове1 шт., с.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Кам'янка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1 шт.),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наметів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(2025 - 2027 р.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400,0 тис. грн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.)</a:t>
            </a:r>
          </a:p>
          <a:p>
            <a:pPr lvl="0">
              <a:buFontTx/>
              <a:buChar char="-"/>
            </a:pPr>
            <a:r>
              <a:rPr lang="uk-UA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Агенція місцевого розвитку в частині з Ландшафтним парком «Едем» (нові фото-зони, розробка сувенірної продукції, встановлення вказівників та </a:t>
            </a:r>
            <a:r>
              <a:rPr lang="uk-UA" sz="2400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білбордів</a:t>
            </a:r>
            <a:r>
              <a:rPr lang="uk-UA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розроблення нових екскурсій) (2025-2027 р. </a:t>
            </a:r>
            <a:r>
              <a:rPr lang="uk-UA" sz="24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450,0 тис. грн</a:t>
            </a:r>
            <a:r>
              <a:rPr lang="uk-UA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.)</a:t>
            </a:r>
          </a:p>
        </p:txBody>
      </p:sp>
    </p:spTree>
    <p:extLst>
      <p:ext uri="{BB962C8B-B14F-4D97-AF65-F5344CB8AC3E}">
        <p14:creationId xmlns:p14="http://schemas.microsoft.com/office/powerpoint/2010/main" val="1294412317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494333"/>
            <a:ext cx="10515600" cy="499033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Autofit/>
          </a:bodyPr>
          <a:lstStyle/>
          <a:p>
            <a:pPr algn="ctr"/>
            <a:r>
              <a:rPr lang="uk-UA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Туризм та промоції Тростянецької гро</a:t>
            </a:r>
            <a:r>
              <a:rPr lang="uk-UA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мади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410810"/>
            <a:ext cx="10515600" cy="4612303"/>
          </a:xfrm>
          <a:solidFill>
            <a:schemeClr val="accent4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розвиток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нових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місць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відпочинку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території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дендропарку «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Нескучне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 (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облаштування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ковзанки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встановлення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дерев’яних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будиночків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встановлення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ялинки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новорічних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ілюмінацій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(2025-2027 р.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3900,0 тис. грн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.)</a:t>
            </a:r>
          </a:p>
          <a:p>
            <a:pPr marL="0" indent="0">
              <a:buNone/>
            </a:pPr>
            <a:endParaRPr lang="uk-UA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>
              <a:buAutoNum type="arabicParenR" startAt="3"/>
            </a:pPr>
            <a:r>
              <a:rPr lang="uk-UA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Візуальна промоція міста</a:t>
            </a:r>
          </a:p>
          <a:p>
            <a:pPr>
              <a:buFontTx/>
              <a:buChar char="-"/>
            </a:pP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розробка та виготовлення презентаційних брошур та туристичних довідників (2025 р. – 2027 р. </a:t>
            </a:r>
            <a:r>
              <a:rPr lang="uk-UA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160,0 тис. грн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.)</a:t>
            </a:r>
          </a:p>
          <a:p>
            <a:pPr marL="0" indent="0">
              <a:buNone/>
            </a:pPr>
            <a:endParaRPr lang="uk-UA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>
              <a:buAutoNum type="arabicParenR" startAt="4"/>
            </a:pPr>
            <a:r>
              <a:rPr lang="uk-UA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Паспортизація об’єктів культурної спадщини міста</a:t>
            </a:r>
          </a:p>
          <a:p>
            <a:pPr>
              <a:buFontTx/>
              <a:buChar char="-"/>
            </a:pP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виготовлення облікових карток, паспортів, охоронних договорів (2025 р. – 2027 р. </a:t>
            </a:r>
            <a:r>
              <a:rPr lang="uk-UA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150,0 тис. грн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.)</a:t>
            </a:r>
          </a:p>
        </p:txBody>
      </p:sp>
    </p:spTree>
    <p:extLst>
      <p:ext uri="{BB962C8B-B14F-4D97-AF65-F5344CB8AC3E}">
        <p14:creationId xmlns:p14="http://schemas.microsoft.com/office/powerpoint/2010/main" val="1709653878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34078" y="488258"/>
            <a:ext cx="10515600" cy="5922482"/>
          </a:xfrm>
          <a:solidFill>
            <a:schemeClr val="accent4">
              <a:lumMod val="20000"/>
              <a:lumOff val="80000"/>
            </a:schemeClr>
          </a:solidFill>
        </p:spPr>
        <p:txBody>
          <a:bodyPr>
            <a:noAutofit/>
          </a:bodyPr>
          <a:lstStyle/>
          <a:p>
            <a:pPr marL="514350" indent="-514350">
              <a:lnSpc>
                <a:spcPct val="100000"/>
              </a:lnSpc>
              <a:buAutoNum type="arabicParenR" startAt="5"/>
            </a:pPr>
            <a:r>
              <a:rPr lang="uk-UA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Проведення культурно-мистецьких заходів та організація змістовного дозвілля</a:t>
            </a:r>
          </a:p>
          <a:p>
            <a:pPr>
              <a:lnSpc>
                <a:spcPct val="100000"/>
              </a:lnSpc>
              <a:buFontTx/>
              <a:buChar char="-"/>
            </a:pP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культурно-мистецькі заходи з нагоди держаних, галузевих свят та знаменних, пам’ятних дат (2025 – 2027 р. </a:t>
            </a:r>
            <a:r>
              <a:rPr lang="uk-UA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5290,0 тис. грн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.)</a:t>
            </a:r>
          </a:p>
          <a:p>
            <a:pPr marL="0" indent="0">
              <a:lnSpc>
                <a:spcPct val="100000"/>
              </a:lnSpc>
              <a:buNone/>
            </a:pPr>
            <a:endParaRPr lang="uk-UA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lnSpc>
                <a:spcPct val="100000"/>
              </a:lnSpc>
              <a:buAutoNum type="arabicParenR" startAt="6"/>
            </a:pPr>
            <a:r>
              <a:rPr lang="uk-UA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Розробка дизайну та виготовлення конструкцій для «Алеї слави»</a:t>
            </a:r>
          </a:p>
          <a:p>
            <a:pPr>
              <a:lnSpc>
                <a:spcPct val="100000"/>
              </a:lnSpc>
              <a:buFontTx/>
              <a:buChar char="-"/>
            </a:pP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закупівля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конструкцій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дизайн та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виготовлення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банерів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(2025 – 2027 р.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800,0 тис. грн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.)</a:t>
            </a:r>
          </a:p>
          <a:p>
            <a:pPr marL="0" indent="0">
              <a:lnSpc>
                <a:spcPct val="100000"/>
              </a:lnSpc>
              <a:buNone/>
            </a:pPr>
            <a:endParaRPr lang="uk-UA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0000"/>
              </a:lnSpc>
            </a:pPr>
            <a:r>
              <a:rPr lang="ru-RU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Загальний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обсяг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фінансування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заходів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Програми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uk-UA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15159,0 тис. грн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., у тому числі </a:t>
            </a:r>
          </a:p>
          <a:p>
            <a:pPr>
              <a:lnSpc>
                <a:spcPct val="100000"/>
              </a:lnSpc>
              <a:buFontTx/>
              <a:buChar char="-"/>
            </a:pP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бюджет міської територіальної громади </a:t>
            </a:r>
            <a:r>
              <a:rPr lang="uk-UA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10884,5 тис. грн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.;</a:t>
            </a:r>
          </a:p>
          <a:p>
            <a:pPr>
              <a:lnSpc>
                <a:spcPct val="100000"/>
              </a:lnSpc>
              <a:buFontTx/>
              <a:buChar char="-"/>
            </a:pP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кошти інших джерел </a:t>
            </a:r>
            <a:r>
              <a:rPr lang="uk-UA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4274,5 тис. грн.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26677292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1550" y="315430"/>
            <a:ext cx="10515600" cy="689952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uk-UA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Ресурсне забезпечення Програми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62984356"/>
              </p:ext>
            </p:extLst>
          </p:nvPr>
        </p:nvGraphicFramePr>
        <p:xfrm>
          <a:off x="532565" y="1493976"/>
          <a:ext cx="11133570" cy="470359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26714">
                  <a:extLst>
                    <a:ext uri="{9D8B030D-6E8A-4147-A177-3AD203B41FA5}">
                      <a16:colId xmlns:a16="http://schemas.microsoft.com/office/drawing/2014/main" val="2185501924"/>
                    </a:ext>
                  </a:extLst>
                </a:gridCol>
                <a:gridCol w="2226714">
                  <a:extLst>
                    <a:ext uri="{9D8B030D-6E8A-4147-A177-3AD203B41FA5}">
                      <a16:colId xmlns:a16="http://schemas.microsoft.com/office/drawing/2014/main" val="1938064868"/>
                    </a:ext>
                  </a:extLst>
                </a:gridCol>
                <a:gridCol w="2226714">
                  <a:extLst>
                    <a:ext uri="{9D8B030D-6E8A-4147-A177-3AD203B41FA5}">
                      <a16:colId xmlns:a16="http://schemas.microsoft.com/office/drawing/2014/main" val="3623098134"/>
                    </a:ext>
                  </a:extLst>
                </a:gridCol>
                <a:gridCol w="2226714">
                  <a:extLst>
                    <a:ext uri="{9D8B030D-6E8A-4147-A177-3AD203B41FA5}">
                      <a16:colId xmlns:a16="http://schemas.microsoft.com/office/drawing/2014/main" val="3455384384"/>
                    </a:ext>
                  </a:extLst>
                </a:gridCol>
                <a:gridCol w="2226714">
                  <a:extLst>
                    <a:ext uri="{9D8B030D-6E8A-4147-A177-3AD203B41FA5}">
                      <a16:colId xmlns:a16="http://schemas.microsoft.com/office/drawing/2014/main" val="3220748620"/>
                    </a:ext>
                  </a:extLst>
                </a:gridCol>
              </a:tblGrid>
              <a:tr h="477277">
                <a:tc rowSpan="3">
                  <a:txBody>
                    <a:bodyPr/>
                    <a:lstStyle/>
                    <a:p>
                      <a:pPr algn="ctr"/>
                      <a:r>
                        <a:rPr lang="uk-UA" sz="20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Обсяг</a:t>
                      </a:r>
                      <a:r>
                        <a:rPr lang="uk-UA" sz="2000" b="1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коштів, що пропонується залучити на виконання програми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uk-UA" sz="20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Етапи</a:t>
                      </a:r>
                      <a:r>
                        <a:rPr lang="uk-UA" sz="2000" b="1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виконання програми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lang="uk-UA" sz="20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Всього витрат на виконання програми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55121340"/>
                  </a:ext>
                </a:extLst>
              </a:tr>
              <a:tr h="477277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uk-UA" sz="20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І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29478755"/>
                  </a:ext>
                </a:extLst>
              </a:tr>
              <a:tr h="477277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20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2025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20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2026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20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2027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46259327"/>
                  </a:ext>
                </a:extLst>
              </a:tr>
              <a:tr h="47727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Обсяг</a:t>
                      </a:r>
                      <a:r>
                        <a:rPr lang="ru-RU" sz="20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ru-RU" sz="20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ресурсів</a:t>
                      </a:r>
                      <a:r>
                        <a:rPr lang="ru-RU" sz="20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, </a:t>
                      </a:r>
                      <a:r>
                        <a:rPr lang="ru-RU" sz="20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всього</a:t>
                      </a:r>
                      <a:r>
                        <a:rPr lang="ru-RU" sz="20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,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у тому </a:t>
                      </a:r>
                      <a:r>
                        <a:rPr lang="ru-RU" sz="20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числі</a:t>
                      </a:r>
                      <a:r>
                        <a:rPr lang="ru-RU" sz="20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: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0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11785,9</a:t>
                      </a:r>
                      <a:endParaRPr lang="ru-RU" sz="20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0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24723,0</a:t>
                      </a:r>
                      <a:endParaRPr lang="ru-RU" sz="20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0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23457,0</a:t>
                      </a:r>
                      <a:endParaRPr lang="ru-RU" sz="20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0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59965,9</a:t>
                      </a:r>
                      <a:endParaRPr lang="ru-RU" sz="20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73404414"/>
                  </a:ext>
                </a:extLst>
              </a:tr>
              <a:tr h="47727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державний</a:t>
                      </a:r>
                      <a:r>
                        <a:rPr lang="ru-RU" sz="20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бюджет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-</a:t>
                      </a:r>
                      <a:endParaRPr lang="ru-RU" sz="20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0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-</a:t>
                      </a:r>
                      <a:endParaRPr lang="ru-RU" sz="20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0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-</a:t>
                      </a:r>
                      <a:endParaRPr lang="ru-RU" sz="20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0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-</a:t>
                      </a:r>
                      <a:endParaRPr lang="ru-RU" sz="20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3827575"/>
                  </a:ext>
                </a:extLst>
              </a:tr>
              <a:tr h="47727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обласний</a:t>
                      </a:r>
                      <a:r>
                        <a:rPr lang="ru-RU" sz="20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бюджет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0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-</a:t>
                      </a:r>
                      <a:endParaRPr lang="ru-RU" sz="20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-</a:t>
                      </a:r>
                      <a:endParaRPr lang="ru-RU" sz="20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0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-</a:t>
                      </a:r>
                      <a:endParaRPr lang="ru-RU" sz="20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0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-</a:t>
                      </a:r>
                      <a:endParaRPr lang="ru-RU" sz="20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01129578"/>
                  </a:ext>
                </a:extLst>
              </a:tr>
              <a:tr h="47727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бюджет МТГ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0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6493,1</a:t>
                      </a:r>
                      <a:endParaRPr lang="ru-RU" sz="20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0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11929,0</a:t>
                      </a:r>
                      <a:endParaRPr lang="ru-RU" sz="20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0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10200,5</a:t>
                      </a:r>
                      <a:endParaRPr lang="ru-RU" sz="20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0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28622,6</a:t>
                      </a:r>
                      <a:endParaRPr lang="ru-RU" sz="20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20592701"/>
                  </a:ext>
                </a:extLst>
              </a:tr>
              <a:tr h="47727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кошти</a:t>
                      </a:r>
                      <a:r>
                        <a:rPr lang="ru-RU" sz="20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ru-RU" sz="20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інших</a:t>
                      </a:r>
                      <a:r>
                        <a:rPr lang="ru-RU" sz="20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ru-RU" sz="20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джерел</a:t>
                      </a:r>
                      <a:endParaRPr lang="ru-RU" sz="20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0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5292,8</a:t>
                      </a:r>
                      <a:endParaRPr lang="ru-RU" sz="20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0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12794,0</a:t>
                      </a:r>
                      <a:endParaRPr lang="ru-RU" sz="20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0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13256,5</a:t>
                      </a:r>
                      <a:endParaRPr lang="ru-RU" sz="20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0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31343,3</a:t>
                      </a:r>
                      <a:endParaRPr lang="ru-RU" sz="20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403895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89879524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573848"/>
            <a:ext cx="10515600" cy="679904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ru-RU" sz="3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Очікувані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результати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виконання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Програми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790466"/>
            <a:ext cx="10515600" cy="4143196"/>
          </a:xfrm>
          <a:solidFill>
            <a:schemeClr val="accent4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marL="457200" indent="-457200">
              <a:buClr>
                <a:schemeClr val="accent1">
                  <a:lumMod val="50000"/>
                </a:schemeClr>
              </a:buClr>
              <a:buFont typeface="+mj-lt"/>
              <a:buAutoNum type="arabicParenR"/>
            </a:pP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збереження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розвиток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існуючої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мережі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закладів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культури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громади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457200" indent="-457200">
              <a:buClr>
                <a:schemeClr val="accent1">
                  <a:lumMod val="50000"/>
                </a:schemeClr>
              </a:buClr>
              <a:buFont typeface="+mj-lt"/>
              <a:buAutoNum type="arabicParenR"/>
            </a:pP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поліпшення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стану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матеріально-технічної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бази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закладів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культури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громади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457200" indent="-457200">
              <a:buClr>
                <a:schemeClr val="accent1">
                  <a:lumMod val="50000"/>
                </a:schemeClr>
              </a:buClr>
              <a:buFont typeface="+mj-lt"/>
              <a:buAutoNum type="arabicParenR"/>
            </a:pP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розвиток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місті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професійного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народного та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самодіяльного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мистецтва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музейної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бібліотечної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справи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</a:p>
          <a:p>
            <a:pPr marL="457200" indent="-457200">
              <a:buClr>
                <a:schemeClr val="accent1">
                  <a:lumMod val="50000"/>
                </a:schemeClr>
              </a:buClr>
              <a:buFont typeface="+mj-lt"/>
              <a:buAutoNum type="arabicParenR"/>
            </a:pP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забезпечення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умов для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творчого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розвитку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особистості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підвищення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культурного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рівня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естетичного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виховання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громадян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</a:p>
          <a:p>
            <a:pPr marL="457200" indent="-457200">
              <a:buClr>
                <a:schemeClr val="accent1">
                  <a:lumMod val="50000"/>
                </a:schemeClr>
              </a:buClr>
              <a:buFont typeface="+mj-lt"/>
              <a:buAutoNum type="arabicParenR"/>
            </a:pP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систематизація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туристично-привабливих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об’єктів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культурної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спадщини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міста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457200" indent="-457200">
              <a:buClr>
                <a:schemeClr val="accent1">
                  <a:lumMod val="50000"/>
                </a:schemeClr>
              </a:buClr>
              <a:buFont typeface="+mj-lt"/>
              <a:buAutoNum type="arabicParenR"/>
            </a:pP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приведення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стану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закладів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культури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громади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відповідність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зі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стандартами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безпеки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умовах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дії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воєнного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стану</a:t>
            </a:r>
          </a:p>
          <a:p>
            <a:pPr marL="457200" indent="-457200">
              <a:buClr>
                <a:schemeClr val="accent1">
                  <a:lumMod val="50000"/>
                </a:schemeClr>
              </a:buClr>
              <a:buFont typeface="+mj-lt"/>
              <a:buAutoNum type="arabicParenR"/>
            </a:pP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039449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41639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ru-RU" sz="32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Проблеми</a:t>
            </a:r>
            <a:r>
              <a:rPr lang="ru-RU" sz="32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на </a:t>
            </a:r>
            <a:r>
              <a:rPr lang="ru-RU" sz="32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розв’язання</a:t>
            </a:r>
            <a:r>
              <a:rPr lang="ru-RU" sz="32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32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яких</a:t>
            </a:r>
            <a:r>
              <a:rPr lang="ru-RU" sz="32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32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спрямована</a:t>
            </a:r>
            <a:r>
              <a:rPr lang="ru-RU" sz="32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32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Програма</a:t>
            </a:r>
            <a:endParaRPr lang="ru-RU" sz="32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145912"/>
            <a:ext cx="10515600" cy="5638616"/>
          </a:xfrm>
          <a:solidFill>
            <a:schemeClr val="accent4">
              <a:lumMod val="20000"/>
              <a:lumOff val="80000"/>
            </a:schemeClr>
          </a:solidFill>
        </p:spPr>
        <p:txBody>
          <a:bodyPr>
            <a:noAutofit/>
          </a:bodyPr>
          <a:lstStyle/>
          <a:p>
            <a:pPr lvl="0"/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відсутність безпечного простору в закладах культури;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заклади культури потребують капітальних ремонтів, деякі – реконструкції, модернізації, технічного переоснащення;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застаріла матеріально - технічна база, яка потребує модернізації,  оновлення та вдосконалення (високий рівень зносу музичних інструментів, недостатня кількість комп’ютерного обладнання, оновлення сценічних костюмів); 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недостатність безпечного та комфортного простору для мешканців громади в мікрорайонах міста, недостатність належних умов для розвитку дітей та молоді в сільській місцевості, зокрема обмежений доступ до проведення культурно-масових заходів, якісного освітнього процесу, позашкільних </a:t>
            </a:r>
            <a:r>
              <a:rPr lang="uk-UA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активностей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через повномасштабне вторгнення російських військ в Україну є потреба людей різних вікових категорій в підтримці, розвитку, гуртуванні, особливо вразливих категорій населення (людей з інвалідністю, внутрішньо перемішених осіб, військовослужбовців та інші);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107612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852142"/>
            <a:ext cx="10515600" cy="641639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ru-RU" sz="32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Проблеми</a:t>
            </a:r>
            <a:r>
              <a:rPr lang="ru-RU" sz="32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на </a:t>
            </a:r>
            <a:r>
              <a:rPr lang="ru-RU" sz="32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розв’язання</a:t>
            </a:r>
            <a:r>
              <a:rPr lang="ru-RU" sz="32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32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яких</a:t>
            </a:r>
            <a:r>
              <a:rPr lang="ru-RU" sz="32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32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спрямована</a:t>
            </a:r>
            <a:r>
              <a:rPr lang="ru-RU" sz="32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32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Програма</a:t>
            </a:r>
            <a:endParaRPr lang="ru-RU" sz="32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2309111"/>
            <a:ext cx="10515600" cy="2799602"/>
          </a:xfrm>
          <a:solidFill>
            <a:schemeClr val="accent4">
              <a:lumMod val="20000"/>
              <a:lumOff val="80000"/>
            </a:schemeClr>
          </a:solidFill>
        </p:spPr>
        <p:txBody>
          <a:bodyPr>
            <a:noAutofit/>
          </a:bodyPr>
          <a:lstStyle/>
          <a:p>
            <a:pPr lvl="0"/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відсутність умов та можливостей  для психологічної реабілітації населення;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стагнація туристично-рекреаційної діяльності, внаслідок військової агресії та близькості до кордону з агресором;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проблема промоції Тростянецької громади полягає у недостатньому розвитку бренду громади, обмеженій </a:t>
            </a:r>
            <a:r>
              <a:rPr lang="uk-UA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впізнаваності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її культурних та історичних ресурсів, що призводить до низького туристичного попиту та регресивної інвестиційної привабливості.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121283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530802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ru-RU" sz="32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Основні</a:t>
            </a:r>
            <a:r>
              <a:rPr lang="ru-RU" sz="32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шляхи </a:t>
            </a:r>
            <a:r>
              <a:rPr lang="ru-RU" sz="32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розв’язання</a:t>
            </a:r>
            <a:r>
              <a:rPr lang="ru-RU" sz="32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проблем</a:t>
            </a:r>
            <a:endParaRPr lang="ru-RU" sz="32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313372"/>
            <a:ext cx="10515600" cy="5037733"/>
          </a:xfrm>
          <a:solidFill>
            <a:schemeClr val="accent4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algn="just">
              <a:spcAft>
                <a:spcPts val="0"/>
              </a:spcAft>
            </a:pP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о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блаштування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захисн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их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укритт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ів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як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і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б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відповідал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и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чинному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законодавству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що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зіграло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б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велике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значення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у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відновленні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повноцінного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культурно-мистецького життя громади;</a:t>
            </a:r>
            <a:endParaRPr lang="ru-RU" sz="2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трансформація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культурного простору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; </a:t>
            </a:r>
          </a:p>
          <a:p>
            <a:pPr algn="just">
              <a:spcAft>
                <a:spcPts val="0"/>
              </a:spcAft>
            </a:pPr>
            <a:r>
              <a:rPr lang="uk-UA" sz="24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оновлення матеріально – технічної бази закладів культури для </a:t>
            </a:r>
            <a:r>
              <a:rPr lang="ru-RU" sz="2400" dirty="0" err="1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забезпечення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sz="2400" dirty="0" err="1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творчого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sz="2400" dirty="0" err="1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розвитку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та </a:t>
            </a:r>
            <a:r>
              <a:rPr lang="ru-RU" sz="2400" dirty="0" err="1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змістовного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sz="2400" dirty="0" err="1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дозвілля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sz="2400" dirty="0" err="1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різноманітних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sz="2400" dirty="0" err="1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категорій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sz="2400" dirty="0" err="1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населення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;</a:t>
            </a:r>
            <a:endParaRPr lang="ru-RU" sz="2400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algn="just">
              <a:spcAft>
                <a:spcPts val="0"/>
              </a:spcAft>
            </a:pPr>
            <a:r>
              <a:rPr lang="uk-UA" sz="24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створення належних умов для роботи закладів культури, збільшення </a:t>
            </a:r>
            <a:r>
              <a:rPr lang="ru-RU" sz="2400" dirty="0" err="1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кількості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sz="2400" dirty="0" err="1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відвідувачів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, </a:t>
            </a:r>
            <a:r>
              <a:rPr lang="ru-RU" sz="2400" dirty="0" err="1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учасників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sz="2400" dirty="0" err="1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аматорських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sz="2400" dirty="0" err="1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гуртків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, </a:t>
            </a:r>
            <a:r>
              <a:rPr lang="ru-RU" sz="2400" dirty="0" err="1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клубів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за </a:t>
            </a:r>
            <a:r>
              <a:rPr lang="ru-RU" sz="2400" dirty="0" err="1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інтересами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, </a:t>
            </a:r>
            <a:r>
              <a:rPr lang="ru-RU" sz="2400" dirty="0" err="1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любительських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sz="2400" dirty="0" err="1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об’єднань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;</a:t>
            </a:r>
            <a:endParaRPr lang="ru-RU" sz="2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забезпечення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вільного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доступу до культури та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мистецтва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для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всіх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соціальних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груп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а саме люди з інвалідністю, ВПО, у тому числі демобілізовані та поранені військовослужбовці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;</a:t>
            </a:r>
          </a:p>
        </p:txBody>
      </p:sp>
    </p:spTree>
    <p:extLst>
      <p:ext uri="{BB962C8B-B14F-4D97-AF65-F5344CB8AC3E}">
        <p14:creationId xmlns:p14="http://schemas.microsoft.com/office/powerpoint/2010/main" val="61810260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563909"/>
            <a:ext cx="10515600" cy="530802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ru-RU" sz="32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Основні</a:t>
            </a:r>
            <a:r>
              <a:rPr lang="ru-RU" sz="32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шляхи </a:t>
            </a:r>
            <a:r>
              <a:rPr lang="ru-RU" sz="32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розв’язання</a:t>
            </a:r>
            <a:r>
              <a:rPr lang="ru-RU" sz="32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проблем</a:t>
            </a:r>
            <a:endParaRPr lang="ru-RU" sz="32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627449"/>
            <a:ext cx="10515600" cy="2835222"/>
          </a:xfrm>
          <a:solidFill>
            <a:schemeClr val="accent4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algn="just">
              <a:spcAft>
                <a:spcPts val="0"/>
              </a:spcAft>
            </a:pP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проведення спеціальних заходів в закладах культури, де кожен може спробувати себе в різних видах мистецтва, медитації, зустрічатися з іншими для обміну досвідом в неформальній обстановці;</a:t>
            </a:r>
            <a:endParaRPr lang="ru-RU" sz="2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розробка та впровадження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віртуальн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их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тур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ів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для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підтримки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інтересу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до 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громади та розвиток еко-туризму, безпечних природніх маршрутів;</a:t>
            </a:r>
            <a:endParaRPr lang="ru-RU" sz="2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використання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брендованої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продукції для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впізнаваності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та ідентичності громади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28405335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521566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Autofit/>
          </a:bodyPr>
          <a:lstStyle/>
          <a:p>
            <a:pPr algn="ctr"/>
            <a:r>
              <a:rPr lang="uk-UA" sz="3200" b="1" spc="-4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Основні завдання Програми</a:t>
            </a:r>
            <a:endParaRPr lang="ru-RU" sz="32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199120"/>
            <a:ext cx="10515600" cy="5231497"/>
          </a:xfrm>
          <a:solidFill>
            <a:schemeClr val="accent4">
              <a:lumMod val="20000"/>
              <a:lumOff val="80000"/>
            </a:schemeClr>
          </a:solidFill>
        </p:spPr>
        <p:txBody>
          <a:bodyPr>
            <a:noAutofit/>
          </a:bodyPr>
          <a:lstStyle/>
          <a:p>
            <a:pPr lvl="0"/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збереження та розвиток існуючої мережі закладів культури територіальної громади;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поліпшення стану матеріально-технічної  бази закладів культури територіальної громади; 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організація культурно-мистецьких заходів, концертів, театралізованих свят, тематичних заходів;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впровадження та розвиток сучасних дистанційних форм </a:t>
            </a:r>
            <a:r>
              <a:rPr lang="uk-UA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бібліотечно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-інформаційного обслуговування (електронна доставка документів, віддалений доступ до </a:t>
            </a:r>
            <a:r>
              <a:rPr lang="uk-UA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оцифрованих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фондів, електронних каталогів);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розширення напрямків міжнародної культурної співпраці з метою створення позитивного та привабливого іміджу громади;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створення належних умов для здобуття початкової мистецької освіти (зокрема, для соціально незахищених категорій дітей, молоді);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6962404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521566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Autofit/>
          </a:bodyPr>
          <a:lstStyle/>
          <a:p>
            <a:pPr algn="ctr"/>
            <a:r>
              <a:rPr lang="uk-UA" sz="3200" b="1" spc="-4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Основні завдання Програми</a:t>
            </a:r>
            <a:endParaRPr lang="ru-RU" sz="32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545798"/>
            <a:ext cx="10515600" cy="4208960"/>
          </a:xfrm>
          <a:solidFill>
            <a:schemeClr val="accent4">
              <a:lumMod val="20000"/>
              <a:lumOff val="80000"/>
            </a:schemeClr>
          </a:solidFill>
        </p:spPr>
        <p:txBody>
          <a:bodyPr>
            <a:noAutofit/>
          </a:bodyPr>
          <a:lstStyle/>
          <a:p>
            <a:pPr lvl="0"/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підвищення рівня професіоналізму працівників галузі культури;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збереження, відновлення (реставрація, консервація, реабілітація, музеєфікація) та популяризація історико-культурної спадщини;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проведення перевірки стану (інвентаризації) об’єктів культурної спадщини;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впровадження сучасних інформаційних, інтелектуальних технологій у музейні заклади;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розвиток активного відпочинкового туризму (еко-туризм, сільський туризм, водний туризм); 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популяризація туристичного потенціалу громади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4687880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1504</TotalTime>
  <Words>2956</Words>
  <Application>Microsoft Office PowerPoint</Application>
  <PresentationFormat>Широкоэкранный</PresentationFormat>
  <Paragraphs>251</Paragraphs>
  <Slides>36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36</vt:i4>
      </vt:variant>
    </vt:vector>
  </HeadingPairs>
  <TitlesOfParts>
    <vt:vector size="41" baseType="lpstr">
      <vt:lpstr>Arial</vt:lpstr>
      <vt:lpstr>Calibri</vt:lpstr>
      <vt:lpstr>Calibri Light</vt:lpstr>
      <vt:lpstr>Times New Roman</vt:lpstr>
      <vt:lpstr>Тема Office</vt:lpstr>
      <vt:lpstr>Комплексна програма  розвитку культури, туризму, молоді та охорони культурної спадщини Тростянецької міської територіальної громади на 2025-2027 рр.</vt:lpstr>
      <vt:lpstr>Основні дані</vt:lpstr>
      <vt:lpstr>Мета програми</vt:lpstr>
      <vt:lpstr>Проблеми, на розв’язання яких спрямована Програма</vt:lpstr>
      <vt:lpstr>Проблеми, на розв’язання яких спрямована Програма</vt:lpstr>
      <vt:lpstr>Основні шляхи розв’язання проблем</vt:lpstr>
      <vt:lpstr>Основні шляхи розв’язання проблем</vt:lpstr>
      <vt:lpstr>Основні завдання Програми</vt:lpstr>
      <vt:lpstr>Основні завдання Програми</vt:lpstr>
      <vt:lpstr>КЗ «Центр культурних послуг» ТМР</vt:lpstr>
      <vt:lpstr>Розробка проектної документації реконструкції будинку культури в с. Солдатське  </vt:lpstr>
      <vt:lpstr>КЗ «Центр культурних послуг» ТМР</vt:lpstr>
      <vt:lpstr>Презентация PowerPoint</vt:lpstr>
      <vt:lpstr>КЗ «Центр культурних послуг» ТМР</vt:lpstr>
      <vt:lpstr>КЗ «Центр культурних послуг» ТМР</vt:lpstr>
      <vt:lpstr>КЗ ТМР «Тростянецька  дитяча музична школа імені.     П.І. Чайковського»</vt:lpstr>
      <vt:lpstr>КЗ ТМР «Тростянецька  дитяча музична школа імені П.І. Чайковського»</vt:lpstr>
      <vt:lpstr>КЗ ТМР «Тростянецька  дитяча музична школа      імені  П.І. Чайковського»</vt:lpstr>
      <vt:lpstr>КЗ ТМР «Тростянецька публічна бібліотека»</vt:lpstr>
      <vt:lpstr>КЗ ТМР «Тротянецька публічна бібліотека»</vt:lpstr>
      <vt:lpstr>КУ ТМР «Молодіжний центр «КОРОБКА»»</vt:lpstr>
      <vt:lpstr>КУ ТМР «Молодіжний центр «КОРОБКА»»</vt:lpstr>
      <vt:lpstr>КУ ТМР «Молодіжний центр «КОРОБКА»</vt:lpstr>
      <vt:lpstr>КЗ ТМР «Музейно-виставковий центр «Тростянецький»</vt:lpstr>
      <vt:lpstr>КЗ ТМР «Музейно-виставковий центр «Тростянецький»</vt:lpstr>
      <vt:lpstr>КЗ ТМР «Музейно-виставковий центр «Тростянецький»</vt:lpstr>
      <vt:lpstr>КЗ ТМР «Музейно-виставковий центр «Тростянецький»</vt:lpstr>
      <vt:lpstr>КЗ ТМР «Музейно-виставковий центр «Тростянецький»</vt:lpstr>
      <vt:lpstr>КЗ ТМР «Музейно-виставковий центр «Тростянецький»</vt:lpstr>
      <vt:lpstr>КЗ ТМР «Музейно-виставковий центр «Тростянецький»</vt:lpstr>
      <vt:lpstr>Туризм та промоції Тростянецької громади</vt:lpstr>
      <vt:lpstr>Туризм та промоції Тростянецької громади</vt:lpstr>
      <vt:lpstr>Туризм та промоції Тростянецької громади</vt:lpstr>
      <vt:lpstr>Презентация PowerPoint</vt:lpstr>
      <vt:lpstr>Ресурсне забезпечення Програми</vt:lpstr>
      <vt:lpstr>Очікувані результати виконання Програми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Програма  розвитку культури, туризму, молоді та охорони культурної спадщини Тростянецької міської територіальної громади на 2025-2027 рр.</dc:title>
  <dc:creator>user-tmr</dc:creator>
  <cp:lastModifiedBy>user-tmr</cp:lastModifiedBy>
  <cp:revision>120</cp:revision>
  <cp:lastPrinted>2024-12-23T10:17:54Z</cp:lastPrinted>
  <dcterms:created xsi:type="dcterms:W3CDTF">2024-12-06T12:00:51Z</dcterms:created>
  <dcterms:modified xsi:type="dcterms:W3CDTF">2024-12-23T10:35:07Z</dcterms:modified>
</cp:coreProperties>
</file>